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9"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29" autoAdjust="0"/>
    <p:restoredTop sz="94830" autoAdjust="0"/>
  </p:normalViewPr>
  <p:slideViewPr>
    <p:cSldViewPr snapToGrid="0" snapToObjects="1" showGuides="1">
      <p:cViewPr varScale="1">
        <p:scale>
          <a:sx n="24" d="100"/>
          <a:sy n="24" d="100"/>
        </p:scale>
        <p:origin x="3882" y="11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1" d="100"/>
          <a:sy n="81" d="100"/>
        </p:scale>
        <p:origin x="29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114386"/>
            <a:ext cx="15608232" cy="769233"/>
          </a:xfrm>
          <a:prstGeom prst="rect">
            <a:avLst/>
          </a:prstGeom>
        </p:spPr>
        <p:txBody>
          <a:bodyPr lIns="54681" tIns="27341" rIns="54681" bIns="27341">
            <a:normAutofit/>
          </a:bodyPr>
          <a:lstStyle>
            <a:lvl1pPr marL="0" indent="0" algn="ctr">
              <a:buFontTx/>
              <a:buNone/>
              <a:defRPr sz="36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1937467"/>
            <a:ext cx="15608232" cy="942270"/>
          </a:xfrm>
          <a:prstGeom prst="rect">
            <a:avLst/>
          </a:prstGeom>
        </p:spPr>
        <p:txBody>
          <a:bodyPr lIns="54681" tIns="27341" rIns="54681" bIns="27341" anchor="t" anchorCtr="1">
            <a:normAutofit/>
          </a:bodyPr>
          <a:lstStyle>
            <a:lvl1pPr marL="0" indent="0" algn="ctr">
              <a:buFontTx/>
              <a:buNone/>
              <a:defRPr sz="60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8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44187"/>
            <a:ext cx="10096349" cy="620293"/>
          </a:xfrm>
          <a:prstGeom prst="rect">
            <a:avLst/>
          </a:prstGeom>
          <a:noFill/>
        </p:spPr>
        <p:txBody>
          <a:bodyPr wrap="square" lIns="63307" tIns="63307" rIns="63307" bIns="63307" anchor="ctr" anchorCtr="0">
            <a:spAutoFit/>
          </a:bodyPr>
          <a:lstStyle>
            <a:lvl1pPr marL="0" indent="0" algn="ctr">
              <a:buNone/>
              <a:defRPr sz="32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580" y="13579647"/>
            <a:ext cx="10094847"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53038E1C-F6E5-BB44-B979-6031E0B53CEE}"/>
              </a:ext>
            </a:extLst>
          </p:cNvPr>
          <p:cNvSpPr>
            <a:spLocks noGrp="1"/>
          </p:cNvSpPr>
          <p:nvPr>
            <p:ph type="body" sz="quarter" idx="150" hasCustomPrompt="1"/>
          </p:nvPr>
        </p:nvSpPr>
        <p:spPr>
          <a:xfrm>
            <a:off x="2890078" y="3114386"/>
            <a:ext cx="15608232" cy="769233"/>
          </a:xfrm>
          <a:prstGeom prst="rect">
            <a:avLst/>
          </a:prstGeom>
        </p:spPr>
        <p:txBody>
          <a:bodyPr lIns="54681" tIns="27341" rIns="54681" bIns="27341">
            <a:normAutofit/>
          </a:bodyPr>
          <a:lstStyle>
            <a:lvl1pPr marL="0" indent="0" algn="ctr">
              <a:buFontTx/>
              <a:buNone/>
              <a:defRPr sz="3600">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16" name="Text Placeholder 76">
            <a:extLst>
              <a:ext uri="{FF2B5EF4-FFF2-40B4-BE49-F238E27FC236}">
                <a16:creationId xmlns:a16="http://schemas.microsoft.com/office/drawing/2014/main" id="{E568CFEF-90B2-ED4E-A3DF-25465075A4A4}"/>
              </a:ext>
            </a:extLst>
          </p:cNvPr>
          <p:cNvSpPr>
            <a:spLocks noGrp="1"/>
          </p:cNvSpPr>
          <p:nvPr>
            <p:ph type="body" sz="quarter" idx="151" hasCustomPrompt="1"/>
          </p:nvPr>
        </p:nvSpPr>
        <p:spPr>
          <a:xfrm>
            <a:off x="2890078" y="1937467"/>
            <a:ext cx="15608232" cy="942270"/>
          </a:xfrm>
          <a:prstGeom prst="rect">
            <a:avLst/>
          </a:prstGeom>
        </p:spPr>
        <p:txBody>
          <a:bodyPr lIns="54681" tIns="27341" rIns="54681" bIns="27341" anchor="t" anchorCtr="1">
            <a:normAutofit/>
          </a:bodyPr>
          <a:lstStyle>
            <a:lvl1pPr marL="0" indent="0" algn="ctr">
              <a:buFontTx/>
              <a:buNone/>
              <a:defRPr sz="6000">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17" name="Text Placeholder 76">
            <a:extLst>
              <a:ext uri="{FF2B5EF4-FFF2-40B4-BE49-F238E27FC236}">
                <a16:creationId xmlns:a16="http://schemas.microsoft.com/office/drawing/2014/main" id="{110C2E32-B780-0B47-BCFC-32C39BB606CC}"/>
              </a:ext>
            </a:extLst>
          </p:cNvPr>
          <p:cNvSpPr>
            <a:spLocks noGrp="1"/>
          </p:cNvSpPr>
          <p:nvPr>
            <p:ph type="body" sz="quarter" idx="153" hasCustomPrompt="1"/>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800" b="1">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148899D2-F87B-7D4A-940C-9BB0DC8D7B1B}"/>
              </a:ext>
            </a:extLst>
          </p:cNvPr>
          <p:cNvSpPr>
            <a:spLocks noChangeArrowheads="1"/>
          </p:cNvSpPr>
          <p:nvPr userDrawn="1"/>
        </p:nvSpPr>
        <p:spPr bwMode="auto">
          <a:xfrm>
            <a:off x="-29656" y="28561542"/>
            <a:ext cx="21418044" cy="171367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ectangle 36">
            <a:extLst>
              <a:ext uri="{FF2B5EF4-FFF2-40B4-BE49-F238E27FC236}">
                <a16:creationId xmlns:a16="http://schemas.microsoft.com/office/drawing/2014/main" id="{09E8948A-DB0F-864C-8715-FA021C4F13CE}"/>
              </a:ext>
            </a:extLst>
          </p:cNvPr>
          <p:cNvSpPr>
            <a:spLocks noChangeArrowheads="1"/>
          </p:cNvSpPr>
          <p:nvPr userDrawn="1"/>
        </p:nvSpPr>
        <p:spPr bwMode="auto">
          <a:xfrm>
            <a:off x="0" y="0"/>
            <a:ext cx="21388388" cy="521463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92839F0C-14F1-3C4A-A88E-227079491961}"/>
              </a:ext>
            </a:extLst>
          </p:cNvPr>
          <p:cNvSpPr/>
          <p:nvPr userDrawn="1"/>
        </p:nvSpPr>
        <p:spPr>
          <a:xfrm>
            <a:off x="260237" y="4249252"/>
            <a:ext cx="20867914" cy="2516912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E76F7FBE-D029-2A4F-9D68-2D5FEA1A6F12}"/>
              </a:ext>
            </a:extLst>
          </p:cNvPr>
          <p:cNvSpPr>
            <a:spLocks noChangeArrowheads="1"/>
          </p:cNvSpPr>
          <p:nvPr userDrawn="1"/>
        </p:nvSpPr>
        <p:spPr bwMode="auto">
          <a:xfrm>
            <a:off x="-29656" y="28561542"/>
            <a:ext cx="21418044" cy="171367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4FDA1A66-F76C-DD40-9968-A94D3E782B68}"/>
              </a:ext>
            </a:extLst>
          </p:cNvPr>
          <p:cNvSpPr txBox="1">
            <a:spLocks noChangeArrowheads="1"/>
          </p:cNvSpPr>
          <p:nvPr userDrawn="1"/>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3220F648-E479-A147-B7F7-6428B55FEDF9}"/>
              </a:ext>
            </a:extLst>
          </p:cNvPr>
          <p:cNvSpPr>
            <a:spLocks noChangeArrowheads="1"/>
          </p:cNvSpPr>
          <p:nvPr userDrawn="1"/>
        </p:nvSpPr>
        <p:spPr bwMode="auto">
          <a:xfrm>
            <a:off x="0" y="0"/>
            <a:ext cx="21388388" cy="521463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95E0209C-F267-6D47-8491-32D4731EE35D}"/>
              </a:ext>
            </a:extLst>
          </p:cNvPr>
          <p:cNvSpPr/>
          <p:nvPr userDrawn="1"/>
        </p:nvSpPr>
        <p:spPr>
          <a:xfrm>
            <a:off x="260237" y="4249252"/>
            <a:ext cx="20867914" cy="2516912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tmp"/><Relationship Id="rId13" Type="http://schemas.openxmlformats.org/officeDocument/2006/relationships/image" Target="../media/image9.tmp"/><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920569-DA08-1A4F-86D4-950ED8C5EFFE}"/>
              </a:ext>
            </a:extLst>
          </p:cNvPr>
          <p:cNvSpPr>
            <a:spLocks noGrp="1"/>
          </p:cNvSpPr>
          <p:nvPr>
            <p:ph type="body" sz="quarter" idx="10"/>
          </p:nvPr>
        </p:nvSpPr>
        <p:spPr>
          <a:xfrm>
            <a:off x="440616" y="5365571"/>
            <a:ext cx="10101856" cy="9183590"/>
          </a:xfrm>
        </p:spPr>
        <p:txBody>
          <a:bodyPr/>
          <a:lstStyle/>
          <a:p>
            <a:pPr algn="just"/>
            <a:r>
              <a:rPr lang="en-US" sz="1600" dirty="0"/>
              <a:t>Accurate measurement of produced volumes of oil, water, and gas is important in several ways in the oil and gas industry. First and foremost, it defines the economic value of the extracted resources, thus directly touching on revenue calculations and financial planning. Precise flow measurements enable operators to optimize production strategies by understanding reservoir performance and making informed decisions on well interventions and enhanced recovery techniques. Multiphase flow metering resolves the problems of measuring mixed-phase flow without requiring expensive and space-consuming separation equipment. Traditional techniques involving test separators are costly and involve difficulties concerning maintenance and operation efficiency. MPFMs measure in real-time and continuously measure the oil, water, and gas flow rates directly in the pipeline, enhancing well performance monitoring and reducing the time taken to identify anomalies [1-2].</a:t>
            </a:r>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marL="285750" indent="-285750" algn="just">
              <a:buFont typeface="Arial" panose="020B0604020202020204" pitchFamily="34" charset="0"/>
              <a:buChar char="•"/>
            </a:pPr>
            <a:r>
              <a:rPr lang="en-US" sz="1600" b="1" dirty="0"/>
              <a:t>Virtual Flow Metering (VFM):</a:t>
            </a:r>
          </a:p>
          <a:p>
            <a:pPr algn="just"/>
            <a:r>
              <a:rPr lang="en-US" sz="1600" dirty="0"/>
              <a:t>Estimating oil, gas and water flowrates produced from wells </a:t>
            </a:r>
            <a:r>
              <a:rPr lang="en-US" sz="1600" b="1" u="sng" dirty="0">
                <a:solidFill>
                  <a:srgbClr val="C00000"/>
                </a:solidFill>
              </a:rPr>
              <a:t>without measuring them directly and by using available field data</a:t>
            </a:r>
            <a:r>
              <a:rPr lang="en-US" sz="1600" dirty="0"/>
              <a:t>. Virtual flow metering applies mathematical models to existing sensor data to provide an estimate of flow rates, further reducing the dependence on physical hardware. Implementation of VFM can significantly reduce CAPEX by avoiding several pieces of physical meters and related infrastructure. OPEX is also reduced due to the lower maintenance burden and mitigation of downtime risks. VFM enables real-time optimization with true, consistent flow estimates that interface directly to control systems for better productivity, proactive maintenance strategies, and overall safety and reliability [4-5].</a:t>
            </a:r>
          </a:p>
          <a:p>
            <a:pPr algn="just"/>
            <a:r>
              <a:rPr lang="en-US" sz="1600" dirty="0"/>
              <a:t>Based on the modeling paradigm, there are two main approaches in virtual flowmeters:</a:t>
            </a:r>
          </a:p>
          <a:p>
            <a:pPr marL="285750" indent="-285750" algn="just">
              <a:buFont typeface="Arial" panose="020B0604020202020204" pitchFamily="34" charset="0"/>
              <a:buChar char="•"/>
            </a:pPr>
            <a:r>
              <a:rPr lang="en-US" sz="1600" dirty="0"/>
              <a:t>First Principles virtual flow metering</a:t>
            </a:r>
          </a:p>
          <a:p>
            <a:pPr marL="285750" indent="-285750" algn="just">
              <a:buFont typeface="Arial" panose="020B0604020202020204" pitchFamily="34" charset="0"/>
              <a:buChar char="•"/>
            </a:pPr>
            <a:r>
              <a:rPr lang="en-US" sz="1600" dirty="0"/>
              <a:t>Data-Driven virtual flow metering</a:t>
            </a:r>
          </a:p>
          <a:p>
            <a:pPr marL="285750" indent="-285750" algn="just">
              <a:buFont typeface="Arial" panose="020B0604020202020204" pitchFamily="34" charset="0"/>
              <a:buChar char="•"/>
            </a:pPr>
            <a:r>
              <a:rPr lang="en-US" sz="1600" dirty="0"/>
              <a:t>Virtual flow metering - Hybrid Models</a:t>
            </a:r>
          </a:p>
          <a:p>
            <a:endParaRPr lang="en-US" dirty="0"/>
          </a:p>
        </p:txBody>
      </p:sp>
      <p:sp>
        <p:nvSpPr>
          <p:cNvPr id="3" name="Text Placeholder 2">
            <a:extLst>
              <a:ext uri="{FF2B5EF4-FFF2-40B4-BE49-F238E27FC236}">
                <a16:creationId xmlns:a16="http://schemas.microsoft.com/office/drawing/2014/main" id="{A47FC705-4C38-8D4C-88C9-95D0FFAEAE1E}"/>
              </a:ext>
            </a:extLst>
          </p:cNvPr>
          <p:cNvSpPr>
            <a:spLocks noGrp="1"/>
          </p:cNvSpPr>
          <p:nvPr>
            <p:ph type="body" sz="quarter" idx="11"/>
          </p:nvPr>
        </p:nvSpPr>
        <p:spPr/>
        <p:txBody>
          <a:bodyPr/>
          <a:lstStyle/>
          <a:p>
            <a:r>
              <a:rPr lang="en-US" dirty="0"/>
              <a:t>Introduction</a:t>
            </a:r>
          </a:p>
        </p:txBody>
      </p:sp>
      <p:sp>
        <p:nvSpPr>
          <p:cNvPr id="4" name="Text Placeholder 3">
            <a:extLst>
              <a:ext uri="{FF2B5EF4-FFF2-40B4-BE49-F238E27FC236}">
                <a16:creationId xmlns:a16="http://schemas.microsoft.com/office/drawing/2014/main" id="{53A85626-29B5-1148-BAED-5BEE30E4AFCB}"/>
              </a:ext>
            </a:extLst>
          </p:cNvPr>
          <p:cNvSpPr>
            <a:spLocks noGrp="1"/>
          </p:cNvSpPr>
          <p:nvPr>
            <p:ph type="body" sz="quarter" idx="20"/>
          </p:nvPr>
        </p:nvSpPr>
        <p:spPr>
          <a:xfrm>
            <a:off x="446123" y="19259010"/>
            <a:ext cx="10096349" cy="566030"/>
          </a:xfrm>
        </p:spPr>
        <p:txBody>
          <a:bodyPr/>
          <a:lstStyle/>
          <a:p>
            <a:r>
              <a:rPr lang="en-US" dirty="0"/>
              <a:t>Nodal Analysis in Production Systems</a:t>
            </a:r>
          </a:p>
        </p:txBody>
      </p:sp>
      <p:sp>
        <p:nvSpPr>
          <p:cNvPr id="9" name="Text Placeholder 8">
            <a:extLst>
              <a:ext uri="{FF2B5EF4-FFF2-40B4-BE49-F238E27FC236}">
                <a16:creationId xmlns:a16="http://schemas.microsoft.com/office/drawing/2014/main" id="{06BEBD71-444B-9744-A936-61DFA32BC553}"/>
              </a:ext>
            </a:extLst>
          </p:cNvPr>
          <p:cNvSpPr>
            <a:spLocks noGrp="1"/>
          </p:cNvSpPr>
          <p:nvPr>
            <p:ph type="body" sz="quarter" idx="29"/>
          </p:nvPr>
        </p:nvSpPr>
        <p:spPr>
          <a:xfrm>
            <a:off x="11008612" y="26122444"/>
            <a:ext cx="10085926" cy="566030"/>
          </a:xfrm>
        </p:spPr>
        <p:txBody>
          <a:bodyPr/>
          <a:lstStyle/>
          <a:p>
            <a:r>
              <a:rPr lang="en-US" dirty="0"/>
              <a:t>REFERENCES</a:t>
            </a:r>
          </a:p>
        </p:txBody>
      </p:sp>
      <p:sp>
        <p:nvSpPr>
          <p:cNvPr id="13" name="Text Placeholder 12">
            <a:extLst>
              <a:ext uri="{FF2B5EF4-FFF2-40B4-BE49-F238E27FC236}">
                <a16:creationId xmlns:a16="http://schemas.microsoft.com/office/drawing/2014/main" id="{FFA1135C-C9D4-EF48-9FE8-91B6E5DB28C8}"/>
              </a:ext>
            </a:extLst>
          </p:cNvPr>
          <p:cNvSpPr>
            <a:spLocks noGrp="1"/>
          </p:cNvSpPr>
          <p:nvPr>
            <p:ph type="body" sz="quarter" idx="151"/>
          </p:nvPr>
        </p:nvSpPr>
        <p:spPr>
          <a:xfrm>
            <a:off x="3020188" y="3027641"/>
            <a:ext cx="15608232" cy="1185147"/>
          </a:xfrm>
        </p:spPr>
        <p:txBody>
          <a:bodyPr>
            <a:normAutofit fontScale="70000" lnSpcReduction="20000"/>
          </a:bodyPr>
          <a:lstStyle/>
          <a:p>
            <a:r>
              <a:rPr lang="en-US" sz="3600" dirty="0"/>
              <a:t>Arash Rabiei</a:t>
            </a:r>
          </a:p>
          <a:p>
            <a:r>
              <a:rPr lang="en-US" sz="3600" b="1" dirty="0">
                <a:effectLst>
                  <a:outerShdw blurRad="38100" dist="38100" dir="2700000" algn="tl">
                    <a:srgbClr val="000000">
                      <a:alpha val="43137"/>
                    </a:srgbClr>
                  </a:outerShdw>
                </a:effectLst>
              </a:rPr>
              <a:t>Supervisors: </a:t>
            </a:r>
            <a:r>
              <a:rPr lang="en-US" sz="3600" dirty="0"/>
              <a:t>Shahab </a:t>
            </a:r>
            <a:r>
              <a:rPr lang="en-US" sz="3600" dirty="0" err="1"/>
              <a:t>Ayatollahi</a:t>
            </a:r>
            <a:r>
              <a:rPr lang="en-US" sz="3600" dirty="0"/>
              <a:t>, Ramin </a:t>
            </a:r>
            <a:r>
              <a:rPr lang="en-US" sz="3600" dirty="0" err="1"/>
              <a:t>Bozorgmehry</a:t>
            </a:r>
            <a:r>
              <a:rPr lang="en-US" sz="3600" dirty="0"/>
              <a:t> </a:t>
            </a:r>
            <a:r>
              <a:rPr lang="en-US" sz="3600" dirty="0" err="1"/>
              <a:t>Boozarjomehry</a:t>
            </a:r>
            <a:endParaRPr lang="en-US" sz="3600" dirty="0"/>
          </a:p>
          <a:p>
            <a:r>
              <a:rPr lang="en-US" altLang="en-US" sz="3600" dirty="0">
                <a:cs typeface="B Nazanin" panose="00000400000000000000" pitchFamily="2" charset="-78"/>
              </a:rPr>
              <a:t>Department of Chemical and Petroleum Engineering, Sharif University of Technology, Tehran, Iran</a:t>
            </a:r>
          </a:p>
          <a:p>
            <a:endParaRPr lang="en-US" sz="3600" dirty="0"/>
          </a:p>
          <a:p>
            <a:endParaRPr lang="en-US" sz="3600" dirty="0"/>
          </a:p>
        </p:txBody>
      </p:sp>
      <p:sp>
        <p:nvSpPr>
          <p:cNvPr id="14" name="Text Placeholder 13">
            <a:extLst>
              <a:ext uri="{FF2B5EF4-FFF2-40B4-BE49-F238E27FC236}">
                <a16:creationId xmlns:a16="http://schemas.microsoft.com/office/drawing/2014/main" id="{3CE50007-F8E3-E34A-9DB2-D99D28B6837D}"/>
              </a:ext>
            </a:extLst>
          </p:cNvPr>
          <p:cNvSpPr>
            <a:spLocks noGrp="1"/>
          </p:cNvSpPr>
          <p:nvPr>
            <p:ph type="body" sz="quarter" idx="153"/>
          </p:nvPr>
        </p:nvSpPr>
        <p:spPr>
          <a:xfrm>
            <a:off x="631616" y="1700710"/>
            <a:ext cx="20150234" cy="1497018"/>
          </a:xfrm>
        </p:spPr>
        <p:txBody>
          <a:bodyPr>
            <a:normAutofit/>
          </a:bodyPr>
          <a:lstStyle/>
          <a:p>
            <a:r>
              <a:rPr lang="en-US" sz="4400">
                <a:effectLst>
                  <a:outerShdw blurRad="38100" dist="38100" dir="2700000" algn="tl">
                    <a:srgbClr val="000000">
                      <a:alpha val="43137"/>
                    </a:srgbClr>
                  </a:outerShdw>
                </a:effectLst>
              </a:rPr>
              <a:t>Incorporating Data Assimilation Techniques to Improve the Accuracy and Reliability </a:t>
            </a:r>
            <a:r>
              <a:rPr lang="en-US" sz="4400" dirty="0">
                <a:effectLst>
                  <a:outerShdw blurRad="38100" dist="38100" dir="2700000" algn="tl">
                    <a:srgbClr val="000000">
                      <a:alpha val="43137"/>
                    </a:srgbClr>
                  </a:outerShdw>
                </a:effectLst>
              </a:rPr>
              <a:t>of Virtual Flow Meters</a:t>
            </a:r>
          </a:p>
        </p:txBody>
      </p:sp>
      <p:sp>
        <p:nvSpPr>
          <p:cNvPr id="1043" name="Text Placeholder 9">
            <a:extLst>
              <a:ext uri="{FF2B5EF4-FFF2-40B4-BE49-F238E27FC236}">
                <a16:creationId xmlns:a16="http://schemas.microsoft.com/office/drawing/2014/main" id="{226B1C2F-9386-0439-1BF4-A18B7781E43F}"/>
              </a:ext>
            </a:extLst>
          </p:cNvPr>
          <p:cNvSpPr txBox="1">
            <a:spLocks/>
          </p:cNvSpPr>
          <p:nvPr/>
        </p:nvSpPr>
        <p:spPr>
          <a:xfrm>
            <a:off x="489021" y="19976618"/>
            <a:ext cx="9975465" cy="2634105"/>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n-US" sz="1600" dirty="0"/>
              <a:t>Nodal analysis is a practical tool that engineers use to evaluate and enhance the performance of production wells in the oil and gas industry. The idea is to divide the entire production system into different sections, or "nodes," such as the reservoir (where the fluids originate) and various points along the wellbore up to the surface equipment. By analyzing how pressure and flow rates interact at each of these nodes, we can create what's called an Inflow Performance Relationship (IPR) curve and a Vertical Lift Performance (VLP) curve. The point where these two curves meet represents the well's operating point, essentially showing us how the well is currently performing under existing conditions [8].</a:t>
            </a:r>
          </a:p>
          <a:p>
            <a:pPr algn="just"/>
            <a:endParaRPr lang="en-US" sz="1600" dirty="0"/>
          </a:p>
          <a:p>
            <a:pPr marL="342900" indent="-342900">
              <a:buFont typeface="Arial" panose="020B0604020202020204" pitchFamily="34" charset="0"/>
              <a:buChar char="•"/>
            </a:pPr>
            <a:endParaRPr lang="en-US" sz="1600" dirty="0"/>
          </a:p>
        </p:txBody>
      </p:sp>
      <p:sp>
        <p:nvSpPr>
          <p:cNvPr id="1058" name="Text Placeholder 10">
            <a:extLst>
              <a:ext uri="{FF2B5EF4-FFF2-40B4-BE49-F238E27FC236}">
                <a16:creationId xmlns:a16="http://schemas.microsoft.com/office/drawing/2014/main" id="{653981E9-302D-D531-FC82-6897D11A7C5A}"/>
              </a:ext>
            </a:extLst>
          </p:cNvPr>
          <p:cNvSpPr txBox="1">
            <a:spLocks/>
          </p:cNvSpPr>
          <p:nvPr/>
        </p:nvSpPr>
        <p:spPr>
          <a:xfrm>
            <a:off x="489021" y="27432753"/>
            <a:ext cx="10102728" cy="3126547"/>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n-US" sz="1600" dirty="0"/>
              <a:t>The beauty of nodal analysis lies in its ability to pinpoint inefficiencies and bottlenecks within the production system. For example, if there's a sudden drop in pressure at a certain node, it could indicate a blockage or some form of resistance that needs addressing. This method also allows us to simulate different scenarios—like changing the size of the tubing, adjusting choke settings, or implementing artificial lift techniques—to see how they might improve production. By doing so, engineers can make informed decisions that optimize well performance, reduce operational costs, and extend the lifespan of the well. In essence, nodal analysis serves as both a diagnostic and a planning tool, offering insights that contribute to more efficient and profitable operations [9].</a:t>
            </a:r>
          </a:p>
          <a:p>
            <a:pPr algn="just" rtl="0" eaLnBrk="1" latinLnBrk="0" hangingPunct="1">
              <a:spcBef>
                <a:spcPts val="0"/>
              </a:spcBef>
              <a:spcAft>
                <a:spcPts val="0"/>
              </a:spcAft>
            </a:pPr>
            <a:endParaRPr lang="en-US" sz="1600" dirty="0"/>
          </a:p>
          <a:p>
            <a:pPr marL="0" algn="just" rtl="0" eaLnBrk="1" latinLnBrk="0" hangingPunct="1">
              <a:spcBef>
                <a:spcPts val="0"/>
              </a:spcBef>
              <a:spcAft>
                <a:spcPts val="0"/>
              </a:spcAft>
            </a:pPr>
            <a:endParaRPr lang="en-US" sz="1600" dirty="0"/>
          </a:p>
          <a:p>
            <a:pPr marL="285750" indent="-285750" algn="just">
              <a:buFont typeface="Wingdings" panose="05000000000000000000" pitchFamily="2" charset="2"/>
              <a:buChar char="q"/>
            </a:pPr>
            <a:endParaRPr lang="en-US" sz="1600" b="1" dirty="0">
              <a:effectLst>
                <a:outerShdw blurRad="38100" dist="38100" dir="2700000" algn="tl">
                  <a:srgbClr val="000000">
                    <a:alpha val="43137"/>
                  </a:srgbClr>
                </a:outerShdw>
              </a:effectLst>
            </a:endParaRPr>
          </a:p>
          <a:p>
            <a:pPr algn="just"/>
            <a:endParaRPr lang="en-US" sz="1600" dirty="0"/>
          </a:p>
        </p:txBody>
      </p:sp>
      <p:sp>
        <p:nvSpPr>
          <p:cNvPr id="1038" name="Text Placeholder 10">
            <a:extLst>
              <a:ext uri="{FF2B5EF4-FFF2-40B4-BE49-F238E27FC236}">
                <a16:creationId xmlns:a16="http://schemas.microsoft.com/office/drawing/2014/main" id="{1997B087-7ADA-F79D-2156-84BCA4F4E2F2}"/>
              </a:ext>
            </a:extLst>
          </p:cNvPr>
          <p:cNvSpPr txBox="1">
            <a:spLocks/>
          </p:cNvSpPr>
          <p:nvPr/>
        </p:nvSpPr>
        <p:spPr>
          <a:xfrm>
            <a:off x="456812" y="14879353"/>
            <a:ext cx="10102728" cy="5773426"/>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marL="0" algn="just" rtl="0" eaLnBrk="1" latinLnBrk="0" hangingPunct="1">
              <a:spcBef>
                <a:spcPts val="0"/>
              </a:spcBef>
              <a:spcAft>
                <a:spcPts val="0"/>
              </a:spcAft>
            </a:pPr>
            <a:endParaRPr lang="en-US" sz="1200" dirty="0">
              <a:effectLst/>
            </a:endParaRPr>
          </a:p>
          <a:p>
            <a:pPr algn="just" rtl="0" eaLnBrk="1" latinLnBrk="0" hangingPunct="1">
              <a:spcBef>
                <a:spcPts val="0"/>
              </a:spcBef>
              <a:spcAft>
                <a:spcPts val="0"/>
              </a:spcAft>
            </a:pPr>
            <a:r>
              <a:rPr lang="en-US" sz="1600" dirty="0"/>
              <a:t>Development of hybrid VFM models is done by combining data assimilation techniques with both first-principle (physics-based) models and data-driven methods. First-principle models simulate fluid flow using fundamental physical laws and equations. While these models are usually robust under known conditions, they often cannot cope with real-world variability that may be complex. On the other hand, data-driven models rely on machine learning and statistical analysis to find patterns in historical data, flexible but not always interpretable, with extrapolation capabilities. It is in the integration of these approaches through data assimilation-a methodical incorporation of real-time measurement data into model predictions-that hybrid VFM models can realize drastic improvements in accuracy and reliability as far as the estimation of multiphase flow rates is concerned [6].</a:t>
            </a:r>
          </a:p>
          <a:p>
            <a:pPr algn="just">
              <a:spcBef>
                <a:spcPts val="0"/>
              </a:spcBef>
            </a:pPr>
            <a:r>
              <a:rPr lang="en-US" sz="1600" dirty="0"/>
              <a:t>The integration enables hybrid models to fully leverage the strengths of both methodologies: the physical interpretability and consistency of first-principle models, combined with the adaptability and predictive power of data-driven methods. Data assimilation acts as the bridge between the two, updating model parameters and states in a continuous manner based on incoming sensor data, correcting deviations and compensating for uncertainties. All the above synergizes to get the best treatment nonlinearities, including transients arising in a typical multi-phase flow, permitting improved real-time monitoring and control. Realistically speaking, it all sums up on hybrid modeling VFM-based contribution on enhanced production methods at reduced operations costs of productions and serves as a guide toward much superior decisions relating to a reservoir [7].</a:t>
            </a:r>
          </a:p>
          <a:p>
            <a:pPr algn="just" rtl="0" eaLnBrk="1" latinLnBrk="0" hangingPunct="1">
              <a:spcBef>
                <a:spcPts val="0"/>
              </a:spcBef>
              <a:spcAft>
                <a:spcPts val="0"/>
              </a:spcAft>
            </a:pPr>
            <a:endParaRPr lang="en-US" sz="1600" dirty="0"/>
          </a:p>
          <a:p>
            <a:pPr algn="just" rtl="0" eaLnBrk="1" latinLnBrk="0" hangingPunct="1">
              <a:spcBef>
                <a:spcPts val="0"/>
              </a:spcBef>
              <a:spcAft>
                <a:spcPts val="0"/>
              </a:spcAft>
            </a:pPr>
            <a:endParaRPr lang="en-US" sz="1600" dirty="0"/>
          </a:p>
          <a:p>
            <a:pPr marL="0" algn="just" rtl="0" eaLnBrk="1" latinLnBrk="0" hangingPunct="1">
              <a:spcBef>
                <a:spcPts val="0"/>
              </a:spcBef>
              <a:spcAft>
                <a:spcPts val="0"/>
              </a:spcAft>
            </a:pPr>
            <a:endParaRPr lang="en-US" sz="1600" dirty="0"/>
          </a:p>
          <a:p>
            <a:pPr marL="285750" indent="-285750" algn="just">
              <a:buFont typeface="Wingdings" panose="05000000000000000000" pitchFamily="2" charset="2"/>
              <a:buChar char="q"/>
            </a:pPr>
            <a:endParaRPr lang="en-US" sz="1600" b="1" dirty="0">
              <a:effectLst>
                <a:outerShdw blurRad="38100" dist="38100" dir="2700000" algn="tl">
                  <a:srgbClr val="000000">
                    <a:alpha val="43137"/>
                  </a:srgbClr>
                </a:outerShdw>
              </a:effectLst>
            </a:endParaRPr>
          </a:p>
          <a:p>
            <a:pPr algn="just"/>
            <a:endParaRPr lang="en-US" sz="1600" dirty="0"/>
          </a:p>
        </p:txBody>
      </p:sp>
      <p:pic>
        <p:nvPicPr>
          <p:cNvPr id="1222" name="Picture 58">
            <a:extLst>
              <a:ext uri="{FF2B5EF4-FFF2-40B4-BE49-F238E27FC236}">
                <a16:creationId xmlns:a16="http://schemas.microsoft.com/office/drawing/2014/main" id="{D0FC9715-EF47-0BFB-5139-AA201026F5BB}"/>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41059" y="9924"/>
            <a:ext cx="1425887" cy="14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3" name="TextBox 1222">
            <a:extLst>
              <a:ext uri="{FF2B5EF4-FFF2-40B4-BE49-F238E27FC236}">
                <a16:creationId xmlns:a16="http://schemas.microsoft.com/office/drawing/2014/main" id="{9AFD2191-4F53-C314-55B2-720A0095EFD8}"/>
              </a:ext>
            </a:extLst>
          </p:cNvPr>
          <p:cNvSpPr txBox="1"/>
          <p:nvPr/>
        </p:nvSpPr>
        <p:spPr>
          <a:xfrm>
            <a:off x="9053075" y="1279186"/>
            <a:ext cx="3307316" cy="584775"/>
          </a:xfrm>
          <a:prstGeom prst="rect">
            <a:avLst/>
          </a:prstGeom>
          <a:noFill/>
        </p:spPr>
        <p:txBody>
          <a:bodyPr wrap="none" rtlCol="0">
            <a:spAutoFit/>
          </a:bodyPr>
          <a:lstStyle/>
          <a:p>
            <a:r>
              <a:rPr lang="fa-IR" sz="3200" dirty="0">
                <a:solidFill>
                  <a:schemeClr val="bg1"/>
                </a:solidFill>
                <a:latin typeface="Times New Roman" panose="02020603050405020304" pitchFamily="18" charset="0"/>
                <a:cs typeface="B Nazanin" panose="00000400000000000000" pitchFamily="2" charset="-78"/>
              </a:rPr>
              <a:t>هفته پژوهش سال 1403</a:t>
            </a:r>
            <a:endParaRPr lang="en-US" sz="3200" dirty="0">
              <a:solidFill>
                <a:schemeClr val="bg1"/>
              </a:solidFill>
              <a:latin typeface="Times New Roman" panose="02020603050405020304" pitchFamily="18" charset="0"/>
              <a:cs typeface="B Nazanin" panose="00000400000000000000" pitchFamily="2" charset="-78"/>
            </a:endParaRPr>
          </a:p>
        </p:txBody>
      </p:sp>
      <p:sp>
        <p:nvSpPr>
          <p:cNvPr id="1224" name="TextBox 1223">
            <a:extLst>
              <a:ext uri="{FF2B5EF4-FFF2-40B4-BE49-F238E27FC236}">
                <a16:creationId xmlns:a16="http://schemas.microsoft.com/office/drawing/2014/main" id="{D18678AC-BE0B-9680-8512-F60F8171A84E}"/>
              </a:ext>
            </a:extLst>
          </p:cNvPr>
          <p:cNvSpPr txBox="1"/>
          <p:nvPr/>
        </p:nvSpPr>
        <p:spPr>
          <a:xfrm>
            <a:off x="18382400" y="554031"/>
            <a:ext cx="2941831" cy="584775"/>
          </a:xfrm>
          <a:prstGeom prst="rect">
            <a:avLst/>
          </a:prstGeom>
          <a:noFill/>
        </p:spPr>
        <p:txBody>
          <a:bodyPr wrap="none" rtlCol="0">
            <a:spAutoFit/>
          </a:bodyPr>
          <a:lstStyle/>
          <a:p>
            <a:r>
              <a:rPr lang="fa-IR" sz="3200" dirty="0">
                <a:solidFill>
                  <a:schemeClr val="bg1"/>
                </a:solidFill>
                <a:latin typeface="Times New Roman" panose="02020603050405020304" pitchFamily="18" charset="0"/>
                <a:cs typeface="B Nazanin" panose="00000400000000000000" pitchFamily="2" charset="-78"/>
              </a:rPr>
              <a:t>دانشگاه صنعتی شریف</a:t>
            </a:r>
            <a:endParaRPr lang="en-US" sz="3200" dirty="0">
              <a:solidFill>
                <a:schemeClr val="bg1"/>
              </a:solidFill>
              <a:latin typeface="Times New Roman" panose="02020603050405020304" pitchFamily="18" charset="0"/>
              <a:cs typeface="B Nazanin" panose="00000400000000000000" pitchFamily="2" charset="-78"/>
            </a:endParaRPr>
          </a:p>
        </p:txBody>
      </p:sp>
      <p:sp>
        <p:nvSpPr>
          <p:cNvPr id="1225" name="TextBox 1224">
            <a:extLst>
              <a:ext uri="{FF2B5EF4-FFF2-40B4-BE49-F238E27FC236}">
                <a16:creationId xmlns:a16="http://schemas.microsoft.com/office/drawing/2014/main" id="{5A2D0649-6D31-01FE-1274-7766662F18A6}"/>
              </a:ext>
            </a:extLst>
          </p:cNvPr>
          <p:cNvSpPr txBox="1"/>
          <p:nvPr/>
        </p:nvSpPr>
        <p:spPr>
          <a:xfrm>
            <a:off x="390942" y="501179"/>
            <a:ext cx="4104009" cy="584775"/>
          </a:xfrm>
          <a:prstGeom prst="rect">
            <a:avLst/>
          </a:prstGeom>
          <a:noFill/>
        </p:spPr>
        <p:txBody>
          <a:bodyPr wrap="none" rtlCol="0">
            <a:spAutoFit/>
          </a:bodyPr>
          <a:lstStyle/>
          <a:p>
            <a:r>
              <a:rPr lang="fa-IR" sz="3200" dirty="0">
                <a:solidFill>
                  <a:schemeClr val="bg1"/>
                </a:solidFill>
                <a:latin typeface="Times New Roman" panose="02020603050405020304" pitchFamily="18" charset="0"/>
                <a:cs typeface="B Nazanin" panose="00000400000000000000" pitchFamily="2" charset="-78"/>
              </a:rPr>
              <a:t>دانشکده مهندسی شیمی و نفت</a:t>
            </a:r>
            <a:endParaRPr lang="en-US" sz="3200" dirty="0">
              <a:solidFill>
                <a:schemeClr val="bg1"/>
              </a:solidFill>
              <a:latin typeface="Times New Roman" panose="02020603050405020304" pitchFamily="18" charset="0"/>
              <a:cs typeface="B Nazanin" panose="00000400000000000000" pitchFamily="2" charset="-78"/>
            </a:endParaRPr>
          </a:p>
        </p:txBody>
      </p:sp>
      <p:sp>
        <p:nvSpPr>
          <p:cNvPr id="16" name="Text Placeholder 10">
            <a:extLst>
              <a:ext uri="{FF2B5EF4-FFF2-40B4-BE49-F238E27FC236}">
                <a16:creationId xmlns:a16="http://schemas.microsoft.com/office/drawing/2014/main" id="{A71A607C-64FA-2B0B-90A6-BD978D8D1019}"/>
              </a:ext>
            </a:extLst>
          </p:cNvPr>
          <p:cNvSpPr txBox="1">
            <a:spLocks/>
          </p:cNvSpPr>
          <p:nvPr/>
        </p:nvSpPr>
        <p:spPr>
          <a:xfrm>
            <a:off x="10900369" y="5393684"/>
            <a:ext cx="10102728" cy="2880326"/>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n-US" sz="1600" dirty="0"/>
              <a:t>One of the key challenges in virtual flow metering (VFM) is dealing with uncertainty and missing data from sensors. Data assimilation is a good tool to address these challenges. It integrates real-time data with mathematical models to more accurately estimate flow rates in pipelines by continuously updating the model's predictions when it receives new data, even if some data is missing or of uncertain quality.</a:t>
            </a:r>
          </a:p>
          <a:p>
            <a:pPr algn="just"/>
            <a:r>
              <a:rPr lang="en-US" sz="1600" dirty="0"/>
              <a:t>Thus, such a scheme enhances the reliability of the VFMs for taking care of measurement error. For example, the Kalman filter would weigh the amounts of available data according to uncertainty, giving less weight to less reliable measurements, thereby not only filling in missing data but also increasing confidence in overall flow measurements. This, in turn, helps the operators make better decisions about production processes, tweak their operations, and save costs otherwise spent in flow measurement inaccuracies [10].</a:t>
            </a:r>
          </a:p>
          <a:p>
            <a:pPr algn="just"/>
            <a:endParaRPr lang="en-US" sz="1600" dirty="0"/>
          </a:p>
        </p:txBody>
      </p:sp>
      <p:pic>
        <p:nvPicPr>
          <p:cNvPr id="1028" name="Picture 1027" descr="Diagram of a machine with parts&#10;&#10;Description automatically generated">
            <a:extLst>
              <a:ext uri="{FF2B5EF4-FFF2-40B4-BE49-F238E27FC236}">
                <a16:creationId xmlns:a16="http://schemas.microsoft.com/office/drawing/2014/main" id="{F36750C0-08C1-40D2-A3E7-27B9D924C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8754" y="7719940"/>
            <a:ext cx="3478571" cy="2493174"/>
          </a:xfrm>
          <a:prstGeom prst="rect">
            <a:avLst/>
          </a:prstGeom>
        </p:spPr>
      </p:pic>
      <p:grpSp>
        <p:nvGrpSpPr>
          <p:cNvPr id="1030" name="Group 1029">
            <a:extLst>
              <a:ext uri="{FF2B5EF4-FFF2-40B4-BE49-F238E27FC236}">
                <a16:creationId xmlns:a16="http://schemas.microsoft.com/office/drawing/2014/main" id="{776FFE64-4938-3FAB-8D4B-31A7AAC081DB}"/>
              </a:ext>
            </a:extLst>
          </p:cNvPr>
          <p:cNvGrpSpPr/>
          <p:nvPr/>
        </p:nvGrpSpPr>
        <p:grpSpPr>
          <a:xfrm>
            <a:off x="851768" y="7745455"/>
            <a:ext cx="5932494" cy="2775087"/>
            <a:chOff x="540476" y="7772704"/>
            <a:chExt cx="5240305" cy="1758617"/>
          </a:xfrm>
        </p:grpSpPr>
        <p:grpSp>
          <p:nvGrpSpPr>
            <p:cNvPr id="18" name="Group 17">
              <a:extLst>
                <a:ext uri="{FF2B5EF4-FFF2-40B4-BE49-F238E27FC236}">
                  <a16:creationId xmlns:a16="http://schemas.microsoft.com/office/drawing/2014/main" id="{9EC9F079-7889-8DF1-50E5-105520D33BC9}"/>
                </a:ext>
              </a:extLst>
            </p:cNvPr>
            <p:cNvGrpSpPr/>
            <p:nvPr/>
          </p:nvGrpSpPr>
          <p:grpSpPr>
            <a:xfrm>
              <a:off x="540476" y="7772704"/>
              <a:ext cx="5240305" cy="1640245"/>
              <a:chOff x="546410" y="17245070"/>
              <a:chExt cx="10452586" cy="4370520"/>
            </a:xfrm>
          </p:grpSpPr>
          <p:pic>
            <p:nvPicPr>
              <p:cNvPr id="19" name="Picture 4" descr="252,771 Well Head Images, Stock Photos &amp; Vectors | Shutterstock">
                <a:extLst>
                  <a:ext uri="{FF2B5EF4-FFF2-40B4-BE49-F238E27FC236}">
                    <a16:creationId xmlns:a16="http://schemas.microsoft.com/office/drawing/2014/main" id="{883B84A5-7258-5109-7B46-F081BD24F96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9537" y1="40773" x2="50463" y2="78970"/>
                            <a14:foregroundMark x1="67130" y1="68240" x2="67130" y2="68240"/>
                            <a14:foregroundMark x1="67130" y1="68240" x2="67130" y2="68240"/>
                            <a14:foregroundMark x1="37037" y1="68240" x2="37037" y2="68240"/>
                            <a14:foregroundMark x1="37500" y1="33906" x2="37500" y2="33906"/>
                            <a14:foregroundMark x1="68056" y1="34335" x2="68056" y2="34335"/>
                            <a14:foregroundMark x1="27315" y1="35622" x2="27315" y2="35622"/>
                          </a14:backgroundRemoval>
                        </a14:imgEffect>
                      </a14:imgLayer>
                    </a14:imgProps>
                  </a:ext>
                  <a:ext uri="{28A0092B-C50C-407E-A947-70E740481C1C}">
                    <a14:useLocalDpi xmlns:a14="http://schemas.microsoft.com/office/drawing/2010/main" val="0"/>
                  </a:ext>
                </a:extLst>
              </a:blip>
              <a:srcRect/>
              <a:stretch>
                <a:fillRect/>
              </a:stretch>
            </p:blipFill>
            <p:spPr bwMode="auto">
              <a:xfrm>
                <a:off x="546410" y="17453606"/>
                <a:ext cx="905957" cy="9772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252,771 Well Head Images, Stock Photos &amp; Vectors | Shutterstock">
                <a:extLst>
                  <a:ext uri="{FF2B5EF4-FFF2-40B4-BE49-F238E27FC236}">
                    <a16:creationId xmlns:a16="http://schemas.microsoft.com/office/drawing/2014/main" id="{D133FDA4-F0D0-A8AF-C5FD-F4DB6B1884E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9537" y1="40773" x2="50463" y2="78970"/>
                            <a14:foregroundMark x1="67130" y1="68240" x2="67130" y2="68240"/>
                            <a14:foregroundMark x1="67130" y1="68240" x2="67130" y2="68240"/>
                            <a14:foregroundMark x1="37037" y1="68240" x2="37037" y2="68240"/>
                            <a14:foregroundMark x1="37500" y1="33906" x2="37500" y2="33906"/>
                            <a14:foregroundMark x1="68056" y1="34335" x2="68056" y2="34335"/>
                            <a14:foregroundMark x1="27315" y1="35622" x2="27315" y2="35622"/>
                          </a14:backgroundRemoval>
                        </a14:imgEffect>
                      </a14:imgLayer>
                    </a14:imgProps>
                  </a:ext>
                  <a:ext uri="{28A0092B-C50C-407E-A947-70E740481C1C}">
                    <a14:useLocalDpi xmlns:a14="http://schemas.microsoft.com/office/drawing/2010/main" val="0"/>
                  </a:ext>
                </a:extLst>
              </a:blip>
              <a:srcRect/>
              <a:stretch>
                <a:fillRect/>
              </a:stretch>
            </p:blipFill>
            <p:spPr bwMode="auto">
              <a:xfrm>
                <a:off x="546410" y="18430865"/>
                <a:ext cx="905957" cy="9772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252,771 Well Head Images, Stock Photos &amp; Vectors | Shutterstock">
                <a:extLst>
                  <a:ext uri="{FF2B5EF4-FFF2-40B4-BE49-F238E27FC236}">
                    <a16:creationId xmlns:a16="http://schemas.microsoft.com/office/drawing/2014/main" id="{5CDE0E07-4185-DE21-08C8-CAAF412CD58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9537" y1="40773" x2="50463" y2="78970"/>
                            <a14:foregroundMark x1="67130" y1="68240" x2="67130" y2="68240"/>
                            <a14:foregroundMark x1="67130" y1="68240" x2="67130" y2="68240"/>
                            <a14:foregroundMark x1="37037" y1="68240" x2="37037" y2="68240"/>
                            <a14:foregroundMark x1="37500" y1="33906" x2="37500" y2="33906"/>
                            <a14:foregroundMark x1="68056" y1="34335" x2="68056" y2="34335"/>
                            <a14:foregroundMark x1="27315" y1="35622" x2="27315" y2="35622"/>
                          </a14:backgroundRemoval>
                        </a14:imgEffect>
                      </a14:imgLayer>
                    </a14:imgProps>
                  </a:ext>
                  <a:ext uri="{28A0092B-C50C-407E-A947-70E740481C1C}">
                    <a14:useLocalDpi xmlns:a14="http://schemas.microsoft.com/office/drawing/2010/main" val="0"/>
                  </a:ext>
                </a:extLst>
              </a:blip>
              <a:srcRect/>
              <a:stretch>
                <a:fillRect/>
              </a:stretch>
            </p:blipFill>
            <p:spPr bwMode="auto">
              <a:xfrm>
                <a:off x="546410" y="19408124"/>
                <a:ext cx="905957" cy="9772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252,771 Well Head Images, Stock Photos &amp; Vectors | Shutterstock">
                <a:extLst>
                  <a:ext uri="{FF2B5EF4-FFF2-40B4-BE49-F238E27FC236}">
                    <a16:creationId xmlns:a16="http://schemas.microsoft.com/office/drawing/2014/main" id="{6940CF57-F286-A08A-6F23-C61889B53F7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9537" y1="40773" x2="50463" y2="78970"/>
                            <a14:foregroundMark x1="67130" y1="68240" x2="67130" y2="68240"/>
                            <a14:foregroundMark x1="67130" y1="68240" x2="67130" y2="68240"/>
                            <a14:foregroundMark x1="37037" y1="68240" x2="37037" y2="68240"/>
                            <a14:foregroundMark x1="37500" y1="33906" x2="37500" y2="33906"/>
                            <a14:foregroundMark x1="68056" y1="34335" x2="68056" y2="34335"/>
                            <a14:foregroundMark x1="27315" y1="35622" x2="27315" y2="35622"/>
                          </a14:backgroundRemoval>
                        </a14:imgEffect>
                      </a14:imgLayer>
                    </a14:imgProps>
                  </a:ext>
                  <a:ext uri="{28A0092B-C50C-407E-A947-70E740481C1C}">
                    <a14:useLocalDpi xmlns:a14="http://schemas.microsoft.com/office/drawing/2010/main" val="0"/>
                  </a:ext>
                </a:extLst>
              </a:blip>
              <a:srcRect/>
              <a:stretch>
                <a:fillRect/>
              </a:stretch>
            </p:blipFill>
            <p:spPr bwMode="auto">
              <a:xfrm>
                <a:off x="546410" y="20385383"/>
                <a:ext cx="905957" cy="977259"/>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2AC698D8-7146-FB0E-F4FD-18F0E8200657}"/>
                  </a:ext>
                </a:extLst>
              </p:cNvPr>
              <p:cNvCxnSpPr>
                <a:cxnSpLocks/>
              </p:cNvCxnSpPr>
              <p:nvPr/>
            </p:nvCxnSpPr>
            <p:spPr>
              <a:xfrm>
                <a:off x="1185669" y="17807154"/>
                <a:ext cx="10161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E0CE863B-6724-59B5-2E47-29E78F98F2C1}"/>
                  </a:ext>
                </a:extLst>
              </p:cNvPr>
              <p:cNvSpPr/>
              <p:nvPr/>
            </p:nvSpPr>
            <p:spPr>
              <a:xfrm>
                <a:off x="2300128" y="17818109"/>
                <a:ext cx="193894" cy="222866"/>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5B220A35-6BC5-DCBF-3F39-0946F93C15B0}"/>
                  </a:ext>
                </a:extLst>
              </p:cNvPr>
              <p:cNvSpPr/>
              <p:nvPr/>
            </p:nvSpPr>
            <p:spPr>
              <a:xfrm rot="5400000">
                <a:off x="2188695" y="17695721"/>
                <a:ext cx="193894" cy="222866"/>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D9A71A34-BD51-CF9E-810A-7F2B4332B09E}"/>
                  </a:ext>
                </a:extLst>
              </p:cNvPr>
              <p:cNvCxnSpPr>
                <a:cxnSpLocks/>
              </p:cNvCxnSpPr>
              <p:nvPr/>
            </p:nvCxnSpPr>
            <p:spPr>
              <a:xfrm>
                <a:off x="1185669" y="18795978"/>
                <a:ext cx="10161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19374AD2-B586-33BF-4D75-9A8709641E8E}"/>
                  </a:ext>
                </a:extLst>
              </p:cNvPr>
              <p:cNvSpPr/>
              <p:nvPr/>
            </p:nvSpPr>
            <p:spPr>
              <a:xfrm>
                <a:off x="2300128" y="18806933"/>
                <a:ext cx="193894" cy="222866"/>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1F046F44-01B5-F299-FBD3-76D73C57FB80}"/>
                  </a:ext>
                </a:extLst>
              </p:cNvPr>
              <p:cNvSpPr/>
              <p:nvPr/>
            </p:nvSpPr>
            <p:spPr>
              <a:xfrm rot="5400000">
                <a:off x="2188695" y="18684545"/>
                <a:ext cx="193894" cy="222866"/>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B4FD75F9-945B-9D08-FF69-E45A07E36C30}"/>
                  </a:ext>
                </a:extLst>
              </p:cNvPr>
              <p:cNvCxnSpPr>
                <a:cxnSpLocks/>
              </p:cNvCxnSpPr>
              <p:nvPr/>
            </p:nvCxnSpPr>
            <p:spPr>
              <a:xfrm>
                <a:off x="1185669" y="19771900"/>
                <a:ext cx="10161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Isosceles Triangle 29">
                <a:extLst>
                  <a:ext uri="{FF2B5EF4-FFF2-40B4-BE49-F238E27FC236}">
                    <a16:creationId xmlns:a16="http://schemas.microsoft.com/office/drawing/2014/main" id="{FCFF62E0-CFA5-8BCA-155E-61E5C633A35C}"/>
                  </a:ext>
                </a:extLst>
              </p:cNvPr>
              <p:cNvSpPr/>
              <p:nvPr/>
            </p:nvSpPr>
            <p:spPr>
              <a:xfrm>
                <a:off x="2300128" y="19778915"/>
                <a:ext cx="193894" cy="222866"/>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D6E2777-891C-AFA3-6E4A-2E2D8631B0AF}"/>
                  </a:ext>
                </a:extLst>
              </p:cNvPr>
              <p:cNvSpPr/>
              <p:nvPr/>
            </p:nvSpPr>
            <p:spPr>
              <a:xfrm rot="5400000">
                <a:off x="2188695" y="19656527"/>
                <a:ext cx="193894" cy="222866"/>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6EF5C8D7-F18F-1A30-72BA-AE9E9E0A694A}"/>
                  </a:ext>
                </a:extLst>
              </p:cNvPr>
              <p:cNvCxnSpPr>
                <a:cxnSpLocks/>
                <a:endCxn id="34" idx="3"/>
              </p:cNvCxnSpPr>
              <p:nvPr/>
            </p:nvCxnSpPr>
            <p:spPr>
              <a:xfrm>
                <a:off x="1185669" y="20732667"/>
                <a:ext cx="9885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Isosceles Triangle 32">
                <a:extLst>
                  <a:ext uri="{FF2B5EF4-FFF2-40B4-BE49-F238E27FC236}">
                    <a16:creationId xmlns:a16="http://schemas.microsoft.com/office/drawing/2014/main" id="{155AECC8-03DD-840A-5BE6-A7A7916724A8}"/>
                  </a:ext>
                </a:extLst>
              </p:cNvPr>
              <p:cNvSpPr/>
              <p:nvPr/>
            </p:nvSpPr>
            <p:spPr>
              <a:xfrm>
                <a:off x="2300128" y="20743622"/>
                <a:ext cx="193894" cy="222866"/>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347AD63E-3579-22D3-1CDC-0970809AB1F0}"/>
                  </a:ext>
                </a:extLst>
              </p:cNvPr>
              <p:cNvSpPr/>
              <p:nvPr/>
            </p:nvSpPr>
            <p:spPr>
              <a:xfrm rot="5400000">
                <a:off x="2188695" y="20621234"/>
                <a:ext cx="193894" cy="222866"/>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B10F2A47-401E-5CD2-5556-A12417B6C74A}"/>
                  </a:ext>
                </a:extLst>
              </p:cNvPr>
              <p:cNvCxnSpPr>
                <a:cxnSpLocks/>
              </p:cNvCxnSpPr>
              <p:nvPr/>
            </p:nvCxnSpPr>
            <p:spPr>
              <a:xfrm>
                <a:off x="2414393" y="18040975"/>
                <a:ext cx="0" cy="3325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259138B-712A-3C09-74D9-0543BF1F70CB}"/>
                  </a:ext>
                </a:extLst>
              </p:cNvPr>
              <p:cNvCxnSpPr>
                <a:cxnSpLocks/>
              </p:cNvCxnSpPr>
              <p:nvPr/>
            </p:nvCxnSpPr>
            <p:spPr>
              <a:xfrm>
                <a:off x="2416779" y="19029799"/>
                <a:ext cx="0" cy="3325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939CB8B-7360-378F-ECB5-61622E67D3FB}"/>
                  </a:ext>
                </a:extLst>
              </p:cNvPr>
              <p:cNvCxnSpPr>
                <a:cxnSpLocks/>
              </p:cNvCxnSpPr>
              <p:nvPr/>
            </p:nvCxnSpPr>
            <p:spPr>
              <a:xfrm flipH="1" flipV="1">
                <a:off x="2494024" y="19985535"/>
                <a:ext cx="999831" cy="110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9765ED-0391-4D6E-D22A-96EEAB9D613F}"/>
                  </a:ext>
                </a:extLst>
              </p:cNvPr>
              <p:cNvCxnSpPr>
                <a:cxnSpLocks/>
              </p:cNvCxnSpPr>
              <p:nvPr/>
            </p:nvCxnSpPr>
            <p:spPr>
              <a:xfrm flipH="1">
                <a:off x="2494022" y="20958336"/>
                <a:ext cx="9998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005219E-8189-0FE7-0806-23E3EC00A0B1}"/>
                  </a:ext>
                </a:extLst>
              </p:cNvPr>
              <p:cNvCxnSpPr>
                <a:cxnSpLocks/>
              </p:cNvCxnSpPr>
              <p:nvPr/>
            </p:nvCxnSpPr>
            <p:spPr>
              <a:xfrm flipH="1">
                <a:off x="2397077" y="18373518"/>
                <a:ext cx="10967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F78A30B1-1CEC-C4FC-B3AE-EA6417621075}"/>
                  </a:ext>
                </a:extLst>
              </p:cNvPr>
              <p:cNvCxnSpPr>
                <a:cxnSpLocks/>
              </p:cNvCxnSpPr>
              <p:nvPr/>
            </p:nvCxnSpPr>
            <p:spPr>
              <a:xfrm flipH="1" flipV="1">
                <a:off x="3493855" y="18373518"/>
                <a:ext cx="2" cy="25929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25" name="TextBox 1024">
                <a:extLst>
                  <a:ext uri="{FF2B5EF4-FFF2-40B4-BE49-F238E27FC236}">
                    <a16:creationId xmlns:a16="http://schemas.microsoft.com/office/drawing/2014/main" id="{0F4701D9-282F-1D86-F7EA-EAFE940283B7}"/>
                  </a:ext>
                </a:extLst>
              </p:cNvPr>
              <p:cNvSpPr txBox="1"/>
              <p:nvPr/>
            </p:nvSpPr>
            <p:spPr>
              <a:xfrm>
                <a:off x="2232729" y="17245070"/>
                <a:ext cx="1211779" cy="738079"/>
              </a:xfrm>
              <a:prstGeom prst="rect">
                <a:avLst/>
              </a:prstGeom>
              <a:noFill/>
            </p:spPr>
            <p:txBody>
              <a:bodyPr wrap="square" rtlCol="0">
                <a:spAutoFit/>
              </a:bodyPr>
              <a:lstStyle/>
              <a:p>
                <a:r>
                  <a:rPr lang="en-US" sz="1200" dirty="0"/>
                  <a:t>Choke</a:t>
                </a:r>
              </a:p>
            </p:txBody>
          </p:sp>
          <p:cxnSp>
            <p:nvCxnSpPr>
              <p:cNvPr id="1026" name="Straight Connector 1025">
                <a:extLst>
                  <a:ext uri="{FF2B5EF4-FFF2-40B4-BE49-F238E27FC236}">
                    <a16:creationId xmlns:a16="http://schemas.microsoft.com/office/drawing/2014/main" id="{BBE94368-5678-BC5E-1D37-22FC5F533F45}"/>
                  </a:ext>
                </a:extLst>
              </p:cNvPr>
              <p:cNvCxnSpPr>
                <a:cxnSpLocks/>
              </p:cNvCxnSpPr>
              <p:nvPr/>
            </p:nvCxnSpPr>
            <p:spPr>
              <a:xfrm flipH="1">
                <a:off x="2416779" y="19362342"/>
                <a:ext cx="198677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1026" descr="Diagram of a water treatment system">
                <a:extLst>
                  <a:ext uri="{FF2B5EF4-FFF2-40B4-BE49-F238E27FC236}">
                    <a16:creationId xmlns:a16="http://schemas.microsoft.com/office/drawing/2014/main" id="{E7204915-91B8-A157-75B1-2EF474E75F8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955" b="89744" l="4075" r="96333">
                            <a14:foregroundMark x1="5547" y1="40427" x2="4808" y2="41327"/>
                            <a14:foregroundMark x1="9516" y1="35596" x2="9158" y2="36032"/>
                            <a14:foregroundMark x1="11002" y1="33786" x2="9516" y2="35596"/>
                            <a14:foregroundMark x1="4808" y1="41327" x2="12632" y2="44646"/>
                            <a14:foregroundMark x1="14262" y1="30166" x2="21842" y2="30317"/>
                            <a14:foregroundMark x1="19071" y1="29864" x2="28851" y2="30769"/>
                            <a14:foregroundMark x1="18663" y1="29864" x2="18174" y2="30920"/>
                            <a14:foregroundMark x1="18093" y1="71342" x2="24857" y2="73454"/>
                            <a14:foregroundMark x1="39201" y1="73605" x2="52567" y2="73454"/>
                            <a14:foregroundMark x1="52567" y1="73454" x2="76854" y2="73454"/>
                            <a14:foregroundMark x1="76854" y1="73454" x2="80929" y2="73303"/>
                            <a14:foregroundMark x1="96333" y1="50980" x2="89161" y2="50679"/>
                            <a14:foregroundMark x1="89161" y1="50679" x2="88998" y2="50980"/>
                            <a14:foregroundMark x1="87205" y1="76018" x2="66015" y2="74962"/>
                            <a14:foregroundMark x1="66015" y1="74962" x2="75143" y2="76621"/>
                            <a14:foregroundMark x1="75143" y1="76621" x2="86634" y2="74962"/>
                            <a14:foregroundMark x1="85493" y1="75867" x2="80277" y2="75867"/>
                            <a14:foregroundMark x1="87205" y1="75867" x2="88835" y2="74057"/>
                            <a14:foregroundMark x1="69112" y1="76169" x2="69764" y2="76320"/>
                            <a14:foregroundMark x1="70742" y1="76320" x2="74572" y2="76169"/>
                            <a14:foregroundMark x1="66178" y1="76320" x2="72779" y2="76320"/>
                            <a14:foregroundMark x1="60721" y1="76621" x2="13529" y2="76621"/>
                            <a14:foregroundMark x1="66422" y1="76621" x2="64877" y2="76621"/>
                            <a14:foregroundMark x1="7090" y1="48416" x2="7335" y2="50377"/>
                            <a14:foregroundMark x1="4075" y1="45852" x2="5297" y2="44796"/>
                            <a14:foregroundMark x1="7335" y1="50830" x2="7253" y2="55958"/>
                            <a14:foregroundMark x1="86471" y1="31071" x2="81092" y2="30920"/>
                            <a14:foregroundMark x1="79951" y1="24585" x2="92258" y2="24585"/>
                            <a14:foregroundMark x1="23798" y1="29864" x2="74980" y2="30166"/>
                            <a14:foregroundMark x1="80603" y1="30468" x2="85819" y2="30468"/>
                            <a14:foregroundMark x1="86634" y1="30015" x2="79544" y2="30166"/>
                            <a14:foregroundMark x1="60717" y1="76471" x2="65444" y2="76621"/>
                            <a14:foregroundMark x1="79218" y1="84012" x2="75306" y2="84615"/>
                            <a14:foregroundMark x1="67482" y1="82655" x2="61206" y2="82655"/>
                            <a14:foregroundMark x1="80929" y1="78884" x2="80929" y2="81599"/>
                            <a14:backgroundMark x1="81744" y1="26998" x2="87612" y2="26998"/>
                            <a14:backgroundMark x1="65363" y1="77979" x2="64956" y2="78025"/>
                            <a14:backgroundMark x1="7579" y1="39065" x2="7742" y2="37707"/>
                            <a14:backgroundMark x1="6031" y1="38763" x2="8802" y2="37255"/>
                            <a14:backgroundMark x1="9291" y1="35596" x2="9291" y2="35596"/>
                          </a14:backgroundRemoval>
                        </a14:imgEffect>
                      </a14:imgLayer>
                    </a14:imgProps>
                  </a:ext>
                  <a:ext uri="{28A0092B-C50C-407E-A947-70E740481C1C}">
                    <a14:useLocalDpi xmlns:a14="http://schemas.microsoft.com/office/drawing/2010/main" val="0"/>
                  </a:ext>
                </a:extLst>
              </a:blip>
              <a:stretch>
                <a:fillRect/>
              </a:stretch>
            </p:blipFill>
            <p:spPr>
              <a:xfrm>
                <a:off x="3771387" y="17710207"/>
                <a:ext cx="7227609" cy="3905383"/>
              </a:xfrm>
              <a:prstGeom prst="rect">
                <a:avLst/>
              </a:prstGeom>
            </p:spPr>
          </p:pic>
        </p:grpSp>
        <p:sp>
          <p:nvSpPr>
            <p:cNvPr id="1029" name="TextBox 1028">
              <a:extLst>
                <a:ext uri="{FF2B5EF4-FFF2-40B4-BE49-F238E27FC236}">
                  <a16:creationId xmlns:a16="http://schemas.microsoft.com/office/drawing/2014/main" id="{0BB83888-5D69-22C9-010C-4B7D5012B9B5}"/>
                </a:ext>
              </a:extLst>
            </p:cNvPr>
            <p:cNvSpPr txBox="1"/>
            <p:nvPr/>
          </p:nvSpPr>
          <p:spPr>
            <a:xfrm>
              <a:off x="3360713" y="9315877"/>
              <a:ext cx="845103"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(Test) Separator</a:t>
              </a:r>
            </a:p>
          </p:txBody>
        </p:sp>
      </p:grpSp>
      <p:sp>
        <p:nvSpPr>
          <p:cNvPr id="1221" name="TextBox 1220">
            <a:extLst>
              <a:ext uri="{FF2B5EF4-FFF2-40B4-BE49-F238E27FC236}">
                <a16:creationId xmlns:a16="http://schemas.microsoft.com/office/drawing/2014/main" id="{8E005863-7005-F2B4-54D8-B3BAC7F0BFA2}"/>
              </a:ext>
            </a:extLst>
          </p:cNvPr>
          <p:cNvSpPr txBox="1"/>
          <p:nvPr/>
        </p:nvSpPr>
        <p:spPr>
          <a:xfrm>
            <a:off x="7980390" y="10180575"/>
            <a:ext cx="1720343"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Multi Phase Flow Meter (MPFM) [3]</a:t>
            </a:r>
          </a:p>
        </p:txBody>
      </p:sp>
      <p:sp>
        <p:nvSpPr>
          <p:cNvPr id="1035" name="Text Placeholder 3">
            <a:extLst>
              <a:ext uri="{FF2B5EF4-FFF2-40B4-BE49-F238E27FC236}">
                <a16:creationId xmlns:a16="http://schemas.microsoft.com/office/drawing/2014/main" id="{76FD0BFC-A0E6-EF6D-0485-85EC6B60547C}"/>
              </a:ext>
            </a:extLst>
          </p:cNvPr>
          <p:cNvSpPr txBox="1">
            <a:spLocks/>
          </p:cNvSpPr>
          <p:nvPr/>
        </p:nvSpPr>
        <p:spPr>
          <a:xfrm>
            <a:off x="439743" y="14109364"/>
            <a:ext cx="10096349" cy="989625"/>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Developing (hybrid) VFM Models by Integrating Data Assimilation Methods</a:t>
            </a:r>
          </a:p>
        </p:txBody>
      </p:sp>
      <p:pic>
        <p:nvPicPr>
          <p:cNvPr id="7" name="Content Placeholder 4" descr="A white rectangular object with blue green and red lines&#10;&#10;Description automatically generated">
            <a:extLst>
              <a:ext uri="{FF2B5EF4-FFF2-40B4-BE49-F238E27FC236}">
                <a16:creationId xmlns:a16="http://schemas.microsoft.com/office/drawing/2014/main" id="{CBE7C22D-BAFE-AF9F-18F1-9C066DAE22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101" y="22022750"/>
            <a:ext cx="3826372" cy="5362046"/>
          </a:xfrm>
          <a:prstGeom prst="rect">
            <a:avLst/>
          </a:prstGeom>
          <a:ln>
            <a:solidFill>
              <a:schemeClr val="tx1"/>
            </a:solidFill>
          </a:ln>
        </p:spPr>
      </p:pic>
      <p:grpSp>
        <p:nvGrpSpPr>
          <p:cNvPr id="61" name="Group 60">
            <a:extLst>
              <a:ext uri="{FF2B5EF4-FFF2-40B4-BE49-F238E27FC236}">
                <a16:creationId xmlns:a16="http://schemas.microsoft.com/office/drawing/2014/main" id="{4A506861-BF4C-C172-9601-90456E101B1B}"/>
              </a:ext>
            </a:extLst>
          </p:cNvPr>
          <p:cNvGrpSpPr/>
          <p:nvPr/>
        </p:nvGrpSpPr>
        <p:grpSpPr>
          <a:xfrm>
            <a:off x="4620599" y="21858175"/>
            <a:ext cx="5944232" cy="3482841"/>
            <a:chOff x="6325386" y="3166036"/>
            <a:chExt cx="5944232" cy="3482841"/>
          </a:xfrm>
        </p:grpSpPr>
        <p:pic>
          <p:nvPicPr>
            <p:cNvPr id="62" name="Picture 61">
              <a:extLst>
                <a:ext uri="{FF2B5EF4-FFF2-40B4-BE49-F238E27FC236}">
                  <a16:creationId xmlns:a16="http://schemas.microsoft.com/office/drawing/2014/main" id="{B43F539D-3760-DC15-6E03-18594FC218A9}"/>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9713294" y="6182502"/>
              <a:ext cx="609685" cy="362000"/>
            </a:xfrm>
            <a:prstGeom prst="rect">
              <a:avLst/>
            </a:prstGeom>
          </p:spPr>
        </p:pic>
        <p:cxnSp>
          <p:nvCxnSpPr>
            <p:cNvPr id="1031" name="Straight Arrow Connector 1030">
              <a:extLst>
                <a:ext uri="{FF2B5EF4-FFF2-40B4-BE49-F238E27FC236}">
                  <a16:creationId xmlns:a16="http://schemas.microsoft.com/office/drawing/2014/main" id="{78C547DC-F703-EEB8-E380-BD1976128E05}"/>
                </a:ext>
              </a:extLst>
            </p:cNvPr>
            <p:cNvCxnSpPr>
              <a:cxnSpLocks/>
              <a:endCxn id="1045" idx="6"/>
            </p:cNvCxnSpPr>
            <p:nvPr/>
          </p:nvCxnSpPr>
          <p:spPr>
            <a:xfrm flipH="1" flipV="1">
              <a:off x="9543035" y="6159589"/>
              <a:ext cx="340519" cy="114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032" name="Group 1031">
              <a:extLst>
                <a:ext uri="{FF2B5EF4-FFF2-40B4-BE49-F238E27FC236}">
                  <a16:creationId xmlns:a16="http://schemas.microsoft.com/office/drawing/2014/main" id="{DF4ED4CD-7DDC-8FC2-DCB5-2C6394D3519D}"/>
                </a:ext>
              </a:extLst>
            </p:cNvPr>
            <p:cNvGrpSpPr/>
            <p:nvPr/>
          </p:nvGrpSpPr>
          <p:grpSpPr>
            <a:xfrm>
              <a:off x="6325386" y="3166036"/>
              <a:ext cx="5944232" cy="3482841"/>
              <a:chOff x="6325386" y="3166036"/>
              <a:chExt cx="5944232" cy="3482841"/>
            </a:xfrm>
          </p:grpSpPr>
          <p:grpSp>
            <p:nvGrpSpPr>
              <p:cNvPr id="1033" name="Group 1032">
                <a:extLst>
                  <a:ext uri="{FF2B5EF4-FFF2-40B4-BE49-F238E27FC236}">
                    <a16:creationId xmlns:a16="http://schemas.microsoft.com/office/drawing/2014/main" id="{B143F1DC-7B51-FC81-66E0-8C263CDFA2CC}"/>
                  </a:ext>
                </a:extLst>
              </p:cNvPr>
              <p:cNvGrpSpPr/>
              <p:nvPr/>
            </p:nvGrpSpPr>
            <p:grpSpPr>
              <a:xfrm>
                <a:off x="6325386" y="3166036"/>
                <a:ext cx="5922807" cy="3482841"/>
                <a:chOff x="1087651" y="1916583"/>
                <a:chExt cx="5922807" cy="3482841"/>
              </a:xfrm>
            </p:grpSpPr>
            <p:sp>
              <p:nvSpPr>
                <p:cNvPr id="1040" name="Oval 1039">
                  <a:extLst>
                    <a:ext uri="{FF2B5EF4-FFF2-40B4-BE49-F238E27FC236}">
                      <a16:creationId xmlns:a16="http://schemas.microsoft.com/office/drawing/2014/main" id="{16254453-6D40-307B-9BE4-FDFF02B82C1B}"/>
                    </a:ext>
                  </a:extLst>
                </p:cNvPr>
                <p:cNvSpPr/>
                <p:nvPr/>
              </p:nvSpPr>
              <p:spPr>
                <a:xfrm>
                  <a:off x="1181100" y="4800600"/>
                  <a:ext cx="228600" cy="228600"/>
                </a:xfrm>
                <a:prstGeom prst="ellipse">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E4280F58-AB55-34DF-7E23-BAC406593B82}"/>
                    </a:ext>
                  </a:extLst>
                </p:cNvPr>
                <p:cNvSpPr/>
                <p:nvPr/>
              </p:nvSpPr>
              <p:spPr>
                <a:xfrm>
                  <a:off x="1952625" y="4552950"/>
                  <a:ext cx="1581150" cy="714375"/>
                </a:xfrm>
                <a:prstGeom prst="rect">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42" name="TextBox 1041">
                  <a:extLst>
                    <a:ext uri="{FF2B5EF4-FFF2-40B4-BE49-F238E27FC236}">
                      <a16:creationId xmlns:a16="http://schemas.microsoft.com/office/drawing/2014/main" id="{C53DCF87-C361-750E-7905-338E23080203}"/>
                    </a:ext>
                  </a:extLst>
                </p:cNvPr>
                <p:cNvSpPr txBox="1"/>
                <p:nvPr/>
              </p:nvSpPr>
              <p:spPr>
                <a:xfrm>
                  <a:off x="1952625" y="4617749"/>
                  <a:ext cx="1581150" cy="584775"/>
                </a:xfrm>
                <a:prstGeom prst="rect">
                  <a:avLst/>
                </a:prstGeom>
                <a:noFill/>
              </p:spPr>
              <p:txBody>
                <a:bodyPr wrap="square" rtlCol="0">
                  <a:spAutoFit/>
                </a:bodyPr>
                <a:lstStyle/>
                <a:p>
                  <a:pPr algn="ctr"/>
                  <a:r>
                    <a:rPr lang="en-US" sz="1600" dirty="0"/>
                    <a:t>Near-well bore</a:t>
                  </a:r>
                </a:p>
                <a:p>
                  <a:pPr algn="ctr"/>
                  <a:r>
                    <a:rPr lang="en-US" sz="1600" dirty="0"/>
                    <a:t>p</a:t>
                  </a:r>
                  <a:r>
                    <a:rPr lang="en-US" sz="1600" baseline="-25000" dirty="0"/>
                    <a:t>wf,1</a:t>
                  </a:r>
                  <a:r>
                    <a:rPr lang="en-US" sz="1600" dirty="0"/>
                    <a:t> = </a:t>
                  </a:r>
                  <a:r>
                    <a:rPr lang="en-US" sz="1600" dirty="0" err="1"/>
                    <a:t>f</a:t>
                  </a:r>
                  <a:r>
                    <a:rPr lang="en-US" sz="1600" baseline="-25000" dirty="0" err="1"/>
                    <a:t>res</a:t>
                  </a:r>
                  <a:r>
                    <a:rPr lang="en-US" sz="1600" dirty="0"/>
                    <a:t>(</a:t>
                  </a:r>
                  <a:r>
                    <a:rPr lang="en-US" sz="1600" dirty="0" err="1"/>
                    <a:t>p</a:t>
                  </a:r>
                  <a:r>
                    <a:rPr lang="en-US" sz="1600" baseline="-25000" dirty="0" err="1"/>
                    <a:t>R</a:t>
                  </a:r>
                  <a:r>
                    <a:rPr lang="en-US" sz="1600" dirty="0" err="1"/>
                    <a:t>q</a:t>
                  </a:r>
                  <a:r>
                    <a:rPr lang="en-US" sz="1600" baseline="-25000" dirty="0" err="1"/>
                    <a:t>sc</a:t>
                  </a:r>
                  <a:r>
                    <a:rPr lang="en-US" sz="1600" dirty="0"/>
                    <a:t>)</a:t>
                  </a:r>
                </a:p>
              </p:txBody>
            </p:sp>
            <p:cxnSp>
              <p:nvCxnSpPr>
                <p:cNvPr id="1044" name="Straight Connector 1043">
                  <a:extLst>
                    <a:ext uri="{FF2B5EF4-FFF2-40B4-BE49-F238E27FC236}">
                      <a16:creationId xmlns:a16="http://schemas.microsoft.com/office/drawing/2014/main" id="{761D9111-4DE9-1A3A-BDF6-4A5B35FA418A}"/>
                    </a:ext>
                  </a:extLst>
                </p:cNvPr>
                <p:cNvCxnSpPr>
                  <a:cxnSpLocks/>
                  <a:stCxn id="1040" idx="6"/>
                  <a:endCxn id="1042" idx="1"/>
                </p:cNvCxnSpPr>
                <p:nvPr/>
              </p:nvCxnSpPr>
              <p:spPr>
                <a:xfrm flipV="1">
                  <a:off x="1409700" y="4910137"/>
                  <a:ext cx="542925" cy="4763"/>
                </a:xfrm>
                <a:prstGeom prst="line">
                  <a:avLst/>
                </a:prstGeom>
              </p:spPr>
              <p:style>
                <a:lnRef idx="2">
                  <a:schemeClr val="dk1"/>
                </a:lnRef>
                <a:fillRef idx="0">
                  <a:schemeClr val="dk1"/>
                </a:fillRef>
                <a:effectRef idx="1">
                  <a:schemeClr val="dk1"/>
                </a:effectRef>
                <a:fontRef idx="minor">
                  <a:schemeClr val="tx1"/>
                </a:fontRef>
              </p:style>
            </p:cxnSp>
            <p:sp>
              <p:nvSpPr>
                <p:cNvPr id="1045" name="Oval 1044">
                  <a:extLst>
                    <a:ext uri="{FF2B5EF4-FFF2-40B4-BE49-F238E27FC236}">
                      <a16:creationId xmlns:a16="http://schemas.microsoft.com/office/drawing/2014/main" id="{08F847BC-A5A7-D753-BA00-2E2EED3E7C1B}"/>
                    </a:ext>
                  </a:extLst>
                </p:cNvPr>
                <p:cNvSpPr/>
                <p:nvPr/>
              </p:nvSpPr>
              <p:spPr>
                <a:xfrm>
                  <a:off x="4076700" y="4795836"/>
                  <a:ext cx="228600" cy="228600"/>
                </a:xfrm>
                <a:prstGeom prst="ellipse">
                  <a:avLst/>
                </a:prstGeom>
                <a:solidFill>
                  <a:schemeClr val="tx1"/>
                </a:solidFill>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047" name="Straight Connector 1046">
                  <a:extLst>
                    <a:ext uri="{FF2B5EF4-FFF2-40B4-BE49-F238E27FC236}">
                      <a16:creationId xmlns:a16="http://schemas.microsoft.com/office/drawing/2014/main" id="{2E603B94-51B0-4ED4-91F2-66ECB62EED65}"/>
                    </a:ext>
                  </a:extLst>
                </p:cNvPr>
                <p:cNvCxnSpPr>
                  <a:cxnSpLocks/>
                  <a:stCxn id="1042" idx="3"/>
                  <a:endCxn id="1045" idx="2"/>
                </p:cNvCxnSpPr>
                <p:nvPr/>
              </p:nvCxnSpPr>
              <p:spPr>
                <a:xfrm flipV="1">
                  <a:off x="3533775" y="4910136"/>
                  <a:ext cx="542925" cy="1"/>
                </a:xfrm>
                <a:prstGeom prst="line">
                  <a:avLst/>
                </a:prstGeom>
              </p:spPr>
              <p:style>
                <a:lnRef idx="2">
                  <a:schemeClr val="dk1"/>
                </a:lnRef>
                <a:fillRef idx="0">
                  <a:schemeClr val="dk1"/>
                </a:fillRef>
                <a:effectRef idx="1">
                  <a:schemeClr val="dk1"/>
                </a:effectRef>
                <a:fontRef idx="minor">
                  <a:schemeClr val="tx1"/>
                </a:fontRef>
              </p:style>
            </p:cxnSp>
            <p:sp>
              <p:nvSpPr>
                <p:cNvPr id="1049" name="Rectangle 1048">
                  <a:extLst>
                    <a:ext uri="{FF2B5EF4-FFF2-40B4-BE49-F238E27FC236}">
                      <a16:creationId xmlns:a16="http://schemas.microsoft.com/office/drawing/2014/main" id="{777418A7-D4B5-3F28-D04A-ABE208A34359}"/>
                    </a:ext>
                  </a:extLst>
                </p:cNvPr>
                <p:cNvSpPr/>
                <p:nvPr/>
              </p:nvSpPr>
              <p:spPr>
                <a:xfrm>
                  <a:off x="3736181" y="3124216"/>
                  <a:ext cx="909638" cy="122871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Tubing</a:t>
                  </a:r>
                </a:p>
                <a:p>
                  <a:pPr algn="ctr"/>
                  <a:r>
                    <a:rPr lang="en-US" sz="1600" dirty="0">
                      <a:solidFill>
                        <a:schemeClr val="tx1"/>
                      </a:solidFill>
                    </a:rPr>
                    <a:t>p</a:t>
                  </a:r>
                  <a:r>
                    <a:rPr lang="en-US" sz="1600" baseline="-25000" dirty="0">
                      <a:solidFill>
                        <a:schemeClr val="tx1"/>
                      </a:solidFill>
                    </a:rPr>
                    <a:t>wf,2</a:t>
                  </a:r>
                  <a:r>
                    <a:rPr lang="en-US" sz="1600" dirty="0">
                      <a:solidFill>
                        <a:schemeClr val="tx1"/>
                      </a:solidFill>
                    </a:rPr>
                    <a:t>=</a:t>
                  </a:r>
                </a:p>
                <a:p>
                  <a:pPr algn="ctr"/>
                  <a:r>
                    <a:rPr lang="en-US" sz="1600" dirty="0" err="1">
                      <a:solidFill>
                        <a:schemeClr val="tx1"/>
                      </a:solidFill>
                    </a:rPr>
                    <a:t>f</a:t>
                  </a:r>
                  <a:r>
                    <a:rPr lang="en-US" sz="1600" baseline="-25000" dirty="0" err="1">
                      <a:solidFill>
                        <a:schemeClr val="tx1"/>
                      </a:solidFill>
                    </a:rPr>
                    <a:t>tubing</a:t>
                  </a:r>
                  <a:endParaRPr lang="en-US" sz="1600" baseline="-25000" dirty="0">
                    <a:solidFill>
                      <a:schemeClr val="tx1"/>
                    </a:solidFill>
                  </a:endParaRPr>
                </a:p>
                <a:p>
                  <a:pPr algn="ctr"/>
                  <a:r>
                    <a:rPr lang="en-US" sz="1600" dirty="0">
                      <a:solidFill>
                        <a:schemeClr val="tx1"/>
                      </a:solidFill>
                    </a:rPr>
                    <a:t>(</a:t>
                  </a:r>
                  <a:r>
                    <a:rPr lang="en-US" sz="1600" dirty="0" err="1">
                      <a:solidFill>
                        <a:schemeClr val="tx1"/>
                      </a:solidFill>
                    </a:rPr>
                    <a:t>p</a:t>
                  </a:r>
                  <a:r>
                    <a:rPr lang="en-US" sz="1600" baseline="-25000" dirty="0" err="1">
                      <a:solidFill>
                        <a:schemeClr val="tx1"/>
                      </a:solidFill>
                    </a:rPr>
                    <a:t>wh</a:t>
                  </a:r>
                  <a:r>
                    <a:rPr lang="en-US" sz="1600" dirty="0" err="1">
                      <a:solidFill>
                        <a:schemeClr val="tx1"/>
                      </a:solidFill>
                    </a:rPr>
                    <a:t>,q</a:t>
                  </a:r>
                  <a:r>
                    <a:rPr lang="en-US" sz="1600" baseline="-25000" dirty="0" err="1">
                      <a:solidFill>
                        <a:schemeClr val="tx1"/>
                      </a:solidFill>
                    </a:rPr>
                    <a:t>sc</a:t>
                  </a:r>
                  <a:r>
                    <a:rPr lang="en-US" sz="1600" dirty="0">
                      <a:solidFill>
                        <a:schemeClr val="tx1"/>
                      </a:solidFill>
                    </a:rPr>
                    <a:t>)</a:t>
                  </a:r>
                </a:p>
              </p:txBody>
            </p:sp>
            <p:sp>
              <p:nvSpPr>
                <p:cNvPr id="1050" name="Oval 1049">
                  <a:extLst>
                    <a:ext uri="{FF2B5EF4-FFF2-40B4-BE49-F238E27FC236}">
                      <a16:creationId xmlns:a16="http://schemas.microsoft.com/office/drawing/2014/main" id="{44376366-A27B-55FA-B79B-C5A44D5AAE90}"/>
                    </a:ext>
                  </a:extLst>
                </p:cNvPr>
                <p:cNvSpPr/>
                <p:nvPr/>
              </p:nvSpPr>
              <p:spPr>
                <a:xfrm>
                  <a:off x="4076700" y="2400321"/>
                  <a:ext cx="228600" cy="228600"/>
                </a:xfrm>
                <a:prstGeom prst="ellipse">
                  <a:avLst/>
                </a:prstGeom>
                <a:solidFill>
                  <a:schemeClr val="tx1"/>
                </a:solidFill>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054" name="Straight Connector 1053">
                  <a:extLst>
                    <a:ext uri="{FF2B5EF4-FFF2-40B4-BE49-F238E27FC236}">
                      <a16:creationId xmlns:a16="http://schemas.microsoft.com/office/drawing/2014/main" id="{EBE56774-E584-F5F1-438C-006C3DE5249E}"/>
                    </a:ext>
                  </a:extLst>
                </p:cNvPr>
                <p:cNvCxnSpPr>
                  <a:cxnSpLocks/>
                  <a:stCxn id="1045" idx="0"/>
                  <a:endCxn id="1049" idx="2"/>
                </p:cNvCxnSpPr>
                <p:nvPr/>
              </p:nvCxnSpPr>
              <p:spPr>
                <a:xfrm flipV="1">
                  <a:off x="4191000" y="4352930"/>
                  <a:ext cx="0" cy="442906"/>
                </a:xfrm>
                <a:prstGeom prst="line">
                  <a:avLst/>
                </a:prstGeom>
              </p:spPr>
              <p:style>
                <a:lnRef idx="2">
                  <a:schemeClr val="dk1"/>
                </a:lnRef>
                <a:fillRef idx="0">
                  <a:schemeClr val="dk1"/>
                </a:fillRef>
                <a:effectRef idx="1">
                  <a:schemeClr val="dk1"/>
                </a:effectRef>
                <a:fontRef idx="minor">
                  <a:schemeClr val="tx1"/>
                </a:fontRef>
              </p:style>
            </p:cxnSp>
            <p:cxnSp>
              <p:nvCxnSpPr>
                <p:cNvPr id="1055" name="Straight Connector 1054">
                  <a:extLst>
                    <a:ext uri="{FF2B5EF4-FFF2-40B4-BE49-F238E27FC236}">
                      <a16:creationId xmlns:a16="http://schemas.microsoft.com/office/drawing/2014/main" id="{7B432201-9B57-6A5B-0153-D2D9C0791DA4}"/>
                    </a:ext>
                  </a:extLst>
                </p:cNvPr>
                <p:cNvCxnSpPr>
                  <a:cxnSpLocks/>
                  <a:stCxn id="1049" idx="0"/>
                  <a:endCxn id="1050" idx="4"/>
                </p:cNvCxnSpPr>
                <p:nvPr/>
              </p:nvCxnSpPr>
              <p:spPr>
                <a:xfrm flipV="1">
                  <a:off x="4191000" y="2628921"/>
                  <a:ext cx="0" cy="495295"/>
                </a:xfrm>
                <a:prstGeom prst="line">
                  <a:avLst/>
                </a:prstGeom>
              </p:spPr>
              <p:style>
                <a:lnRef idx="2">
                  <a:schemeClr val="dk1"/>
                </a:lnRef>
                <a:fillRef idx="0">
                  <a:schemeClr val="dk1"/>
                </a:fillRef>
                <a:effectRef idx="1">
                  <a:schemeClr val="dk1"/>
                </a:effectRef>
                <a:fontRef idx="minor">
                  <a:schemeClr val="tx1"/>
                </a:fontRef>
              </p:style>
            </p:cxnSp>
            <p:sp>
              <p:nvSpPr>
                <p:cNvPr id="1056" name="Oval 1055">
                  <a:extLst>
                    <a:ext uri="{FF2B5EF4-FFF2-40B4-BE49-F238E27FC236}">
                      <a16:creationId xmlns:a16="http://schemas.microsoft.com/office/drawing/2014/main" id="{63BE3C74-C5B6-E96C-56B4-D234C46AF59D}"/>
                    </a:ext>
                  </a:extLst>
                </p:cNvPr>
                <p:cNvSpPr/>
                <p:nvPr/>
              </p:nvSpPr>
              <p:spPr>
                <a:xfrm>
                  <a:off x="6686550" y="2400321"/>
                  <a:ext cx="228600" cy="228600"/>
                </a:xfrm>
                <a:prstGeom prst="ellipse">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61" name="Rectangle 1060">
                  <a:extLst>
                    <a:ext uri="{FF2B5EF4-FFF2-40B4-BE49-F238E27FC236}">
                      <a16:creationId xmlns:a16="http://schemas.microsoft.com/office/drawing/2014/main" id="{9A0AAA61-E525-F70C-B695-D27F71523EE7}"/>
                    </a:ext>
                  </a:extLst>
                </p:cNvPr>
                <p:cNvSpPr/>
                <p:nvPr/>
              </p:nvSpPr>
              <p:spPr>
                <a:xfrm>
                  <a:off x="4705350" y="2157433"/>
                  <a:ext cx="1581150" cy="714375"/>
                </a:xfrm>
                <a:prstGeom prst="rect">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dirty="0">
                      <a:solidFill>
                        <a:schemeClr val="tx1"/>
                      </a:solidFill>
                    </a:rPr>
                    <a:t>Choke</a:t>
                  </a:r>
                </a:p>
                <a:p>
                  <a:pPr algn="ctr"/>
                  <a:r>
                    <a:rPr lang="en-US" sz="1600" dirty="0">
                      <a:solidFill>
                        <a:schemeClr val="tx1"/>
                      </a:solidFill>
                    </a:rPr>
                    <a:t>p</a:t>
                  </a:r>
                  <a:r>
                    <a:rPr lang="en-US" sz="1600" baseline="-25000" dirty="0">
                      <a:solidFill>
                        <a:schemeClr val="tx1"/>
                      </a:solidFill>
                    </a:rPr>
                    <a:t>tf</a:t>
                  </a:r>
                  <a:r>
                    <a:rPr lang="en-US" sz="1600" dirty="0">
                      <a:solidFill>
                        <a:schemeClr val="tx1"/>
                      </a:solidFill>
                    </a:rPr>
                    <a:t>=f</a:t>
                  </a:r>
                  <a:r>
                    <a:rPr lang="en-US" sz="1600" baseline="-25000" dirty="0">
                      <a:solidFill>
                        <a:schemeClr val="tx1"/>
                      </a:solidFill>
                    </a:rPr>
                    <a:t>choke</a:t>
                  </a:r>
                  <a:r>
                    <a:rPr lang="en-US" sz="1600" dirty="0">
                      <a:solidFill>
                        <a:schemeClr val="tx1"/>
                      </a:solidFill>
                    </a:rPr>
                    <a:t>(p</a:t>
                  </a:r>
                  <a:r>
                    <a:rPr lang="en-US" sz="1600" baseline="-25000" dirty="0">
                      <a:solidFill>
                        <a:schemeClr val="tx1"/>
                      </a:solidFill>
                    </a:rPr>
                    <a:t>fl</a:t>
                  </a:r>
                  <a:r>
                    <a:rPr lang="en-US" sz="1600" dirty="0">
                      <a:solidFill>
                        <a:schemeClr val="tx1"/>
                      </a:solidFill>
                    </a:rPr>
                    <a:t>,q</a:t>
                  </a:r>
                  <a:r>
                    <a:rPr lang="en-US" sz="1600" baseline="-25000" dirty="0">
                      <a:solidFill>
                        <a:schemeClr val="tx1"/>
                      </a:solidFill>
                    </a:rPr>
                    <a:t>sc</a:t>
                  </a:r>
                  <a:r>
                    <a:rPr lang="en-US" sz="1600" dirty="0">
                      <a:solidFill>
                        <a:schemeClr val="tx1"/>
                      </a:solidFill>
                    </a:rPr>
                    <a:t>)</a:t>
                  </a:r>
                </a:p>
              </p:txBody>
            </p:sp>
            <p:cxnSp>
              <p:nvCxnSpPr>
                <p:cNvPr id="1062" name="Straight Connector 1061">
                  <a:extLst>
                    <a:ext uri="{FF2B5EF4-FFF2-40B4-BE49-F238E27FC236}">
                      <a16:creationId xmlns:a16="http://schemas.microsoft.com/office/drawing/2014/main" id="{A602B912-791F-75F0-11B3-858CA7689F6C}"/>
                    </a:ext>
                  </a:extLst>
                </p:cNvPr>
                <p:cNvCxnSpPr>
                  <a:cxnSpLocks/>
                  <a:stCxn id="1050" idx="6"/>
                  <a:endCxn id="1061" idx="1"/>
                </p:cNvCxnSpPr>
                <p:nvPr/>
              </p:nvCxnSpPr>
              <p:spPr>
                <a:xfrm>
                  <a:off x="4305300" y="2514621"/>
                  <a:ext cx="400050" cy="0"/>
                </a:xfrm>
                <a:prstGeom prst="line">
                  <a:avLst/>
                </a:prstGeom>
              </p:spPr>
              <p:style>
                <a:lnRef idx="2">
                  <a:schemeClr val="dk1"/>
                </a:lnRef>
                <a:fillRef idx="0">
                  <a:schemeClr val="dk1"/>
                </a:fillRef>
                <a:effectRef idx="1">
                  <a:schemeClr val="dk1"/>
                </a:effectRef>
                <a:fontRef idx="minor">
                  <a:schemeClr val="tx1"/>
                </a:fontRef>
              </p:style>
            </p:cxnSp>
            <p:cxnSp>
              <p:nvCxnSpPr>
                <p:cNvPr id="1064" name="Straight Connector 1063">
                  <a:extLst>
                    <a:ext uri="{FF2B5EF4-FFF2-40B4-BE49-F238E27FC236}">
                      <a16:creationId xmlns:a16="http://schemas.microsoft.com/office/drawing/2014/main" id="{36C7E563-FDB7-EC56-95A3-30C8207A17D2}"/>
                    </a:ext>
                  </a:extLst>
                </p:cNvPr>
                <p:cNvCxnSpPr>
                  <a:cxnSpLocks/>
                  <a:stCxn id="1061" idx="3"/>
                  <a:endCxn id="1056" idx="2"/>
                </p:cNvCxnSpPr>
                <p:nvPr/>
              </p:nvCxnSpPr>
              <p:spPr>
                <a:xfrm>
                  <a:off x="6286500" y="2514621"/>
                  <a:ext cx="400050" cy="0"/>
                </a:xfrm>
                <a:prstGeom prst="line">
                  <a:avLst/>
                </a:prstGeom>
              </p:spPr>
              <p:style>
                <a:lnRef idx="2">
                  <a:schemeClr val="dk1"/>
                </a:lnRef>
                <a:fillRef idx="0">
                  <a:schemeClr val="dk1"/>
                </a:fillRef>
                <a:effectRef idx="1">
                  <a:schemeClr val="dk1"/>
                </a:effectRef>
                <a:fontRef idx="minor">
                  <a:schemeClr val="tx1"/>
                </a:fontRef>
              </p:style>
            </p:cxnSp>
            <p:sp>
              <p:nvSpPr>
                <p:cNvPr id="1065" name="TextBox 1064">
                  <a:extLst>
                    <a:ext uri="{FF2B5EF4-FFF2-40B4-BE49-F238E27FC236}">
                      <a16:creationId xmlns:a16="http://schemas.microsoft.com/office/drawing/2014/main" id="{79728342-2F11-D7E6-7773-875E61E2C39E}"/>
                    </a:ext>
                  </a:extLst>
                </p:cNvPr>
                <p:cNvSpPr txBox="1"/>
                <p:nvPr/>
              </p:nvSpPr>
              <p:spPr>
                <a:xfrm>
                  <a:off x="6593100" y="1966695"/>
                  <a:ext cx="417358" cy="400110"/>
                </a:xfrm>
                <a:prstGeom prst="rect">
                  <a:avLst/>
                </a:prstGeom>
                <a:noFill/>
              </p:spPr>
              <p:txBody>
                <a:bodyPr wrap="none" rtlCol="0">
                  <a:spAutoFit/>
                </a:bodyPr>
                <a:lstStyle/>
                <a:p>
                  <a:r>
                    <a:rPr lang="en-US" sz="2000" b="1" dirty="0"/>
                    <a:t>p</a:t>
                  </a:r>
                  <a:r>
                    <a:rPr lang="en-US" sz="2000" b="1" baseline="-25000" dirty="0"/>
                    <a:t>fl</a:t>
                  </a:r>
                  <a:endParaRPr lang="en-US" sz="2000" b="1" dirty="0"/>
                </a:p>
              </p:txBody>
            </p:sp>
            <p:sp>
              <p:nvSpPr>
                <p:cNvPr id="1067" name="TextBox 1066">
                  <a:extLst>
                    <a:ext uri="{FF2B5EF4-FFF2-40B4-BE49-F238E27FC236}">
                      <a16:creationId xmlns:a16="http://schemas.microsoft.com/office/drawing/2014/main" id="{A6E50A58-1096-5A73-BE57-C935141A1FAA}"/>
                    </a:ext>
                  </a:extLst>
                </p:cNvPr>
                <p:cNvSpPr txBox="1"/>
                <p:nvPr/>
              </p:nvSpPr>
              <p:spPr>
                <a:xfrm>
                  <a:off x="4032678" y="1916583"/>
                  <a:ext cx="539250" cy="400110"/>
                </a:xfrm>
                <a:prstGeom prst="rect">
                  <a:avLst/>
                </a:prstGeom>
                <a:noFill/>
              </p:spPr>
              <p:txBody>
                <a:bodyPr wrap="none" rtlCol="0">
                  <a:spAutoFit/>
                </a:bodyPr>
                <a:lstStyle/>
                <a:p>
                  <a:r>
                    <a:rPr lang="en-US" sz="2000" b="1" dirty="0" err="1"/>
                    <a:t>p</a:t>
                  </a:r>
                  <a:r>
                    <a:rPr lang="en-US" sz="2000" b="1" baseline="-25000" dirty="0" err="1"/>
                    <a:t>wh</a:t>
                  </a:r>
                  <a:endParaRPr lang="en-US" sz="2000" b="1" dirty="0"/>
                </a:p>
              </p:txBody>
            </p:sp>
            <p:sp>
              <p:nvSpPr>
                <p:cNvPr id="1070" name="TextBox 1069">
                  <a:extLst>
                    <a:ext uri="{FF2B5EF4-FFF2-40B4-BE49-F238E27FC236}">
                      <a16:creationId xmlns:a16="http://schemas.microsoft.com/office/drawing/2014/main" id="{7E5E244D-6A8E-92D0-1DFC-99AB465A2B81}"/>
                    </a:ext>
                  </a:extLst>
                </p:cNvPr>
                <p:cNvSpPr txBox="1"/>
                <p:nvPr/>
              </p:nvSpPr>
              <p:spPr>
                <a:xfrm>
                  <a:off x="4211851" y="4426504"/>
                  <a:ext cx="626069" cy="400110"/>
                </a:xfrm>
                <a:prstGeom prst="rect">
                  <a:avLst/>
                </a:prstGeom>
                <a:noFill/>
              </p:spPr>
              <p:txBody>
                <a:bodyPr wrap="none" rtlCol="0">
                  <a:spAutoFit/>
                </a:bodyPr>
                <a:lstStyle/>
                <a:p>
                  <a:r>
                    <a:rPr lang="en-US" sz="2000" b="1" dirty="0"/>
                    <a:t>p</a:t>
                  </a:r>
                  <a:r>
                    <a:rPr lang="en-US" sz="2000" b="1" baseline="-25000" dirty="0"/>
                    <a:t>wf,2</a:t>
                  </a:r>
                  <a:endParaRPr lang="en-US" sz="2000" b="1" dirty="0"/>
                </a:p>
              </p:txBody>
            </p:sp>
            <p:sp>
              <p:nvSpPr>
                <p:cNvPr id="1072" name="TextBox 1071">
                  <a:extLst>
                    <a:ext uri="{FF2B5EF4-FFF2-40B4-BE49-F238E27FC236}">
                      <a16:creationId xmlns:a16="http://schemas.microsoft.com/office/drawing/2014/main" id="{6C8210EB-F5CE-5BA2-047D-1832896EA3AC}"/>
                    </a:ext>
                  </a:extLst>
                </p:cNvPr>
                <p:cNvSpPr txBox="1"/>
                <p:nvPr/>
              </p:nvSpPr>
              <p:spPr>
                <a:xfrm>
                  <a:off x="3624003" y="4912518"/>
                  <a:ext cx="626069" cy="400110"/>
                </a:xfrm>
                <a:prstGeom prst="rect">
                  <a:avLst/>
                </a:prstGeom>
                <a:noFill/>
              </p:spPr>
              <p:txBody>
                <a:bodyPr wrap="none" rtlCol="0">
                  <a:spAutoFit/>
                </a:bodyPr>
                <a:lstStyle/>
                <a:p>
                  <a:r>
                    <a:rPr lang="en-US" sz="2000" b="1" dirty="0"/>
                    <a:t>p</a:t>
                  </a:r>
                  <a:r>
                    <a:rPr lang="en-US" sz="2000" b="1" baseline="-25000" dirty="0"/>
                    <a:t>wf,1</a:t>
                  </a:r>
                  <a:endParaRPr lang="en-US" sz="2000" b="1" dirty="0"/>
                </a:p>
              </p:txBody>
            </p:sp>
            <p:sp>
              <p:nvSpPr>
                <p:cNvPr id="1073" name="TextBox 1072">
                  <a:extLst>
                    <a:ext uri="{FF2B5EF4-FFF2-40B4-BE49-F238E27FC236}">
                      <a16:creationId xmlns:a16="http://schemas.microsoft.com/office/drawing/2014/main" id="{53BC97BC-29F2-2C2B-7B34-116B6E678F1E}"/>
                    </a:ext>
                  </a:extLst>
                </p:cNvPr>
                <p:cNvSpPr txBox="1"/>
                <p:nvPr/>
              </p:nvSpPr>
              <p:spPr>
                <a:xfrm>
                  <a:off x="1087651" y="4999314"/>
                  <a:ext cx="418704" cy="400110"/>
                </a:xfrm>
                <a:prstGeom prst="rect">
                  <a:avLst/>
                </a:prstGeom>
                <a:noFill/>
              </p:spPr>
              <p:txBody>
                <a:bodyPr wrap="none" rtlCol="0">
                  <a:spAutoFit/>
                </a:bodyPr>
                <a:lstStyle/>
                <a:p>
                  <a:r>
                    <a:rPr lang="en-US" sz="2000" b="1" dirty="0" err="1"/>
                    <a:t>p</a:t>
                  </a:r>
                  <a:r>
                    <a:rPr lang="en-US" sz="2000" b="1" baseline="-25000" dirty="0" err="1"/>
                    <a:t>R</a:t>
                  </a:r>
                  <a:endParaRPr lang="en-US" sz="2000" b="1" dirty="0"/>
                </a:p>
              </p:txBody>
            </p:sp>
          </p:grpSp>
          <p:sp>
            <p:nvSpPr>
              <p:cNvPr id="1034" name="Oval 1033">
                <a:extLst>
                  <a:ext uri="{FF2B5EF4-FFF2-40B4-BE49-F238E27FC236}">
                    <a16:creationId xmlns:a16="http://schemas.microsoft.com/office/drawing/2014/main" id="{7F3990B3-720E-2B68-A9B3-8B6B25AB75EF}"/>
                  </a:ext>
                </a:extLst>
              </p:cNvPr>
              <p:cNvSpPr/>
              <p:nvPr/>
            </p:nvSpPr>
            <p:spPr>
              <a:xfrm>
                <a:off x="10619360" y="5488083"/>
                <a:ext cx="228600" cy="228600"/>
              </a:xfrm>
              <a:prstGeom prst="ellipse">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36" name="Oval 1035">
                <a:extLst>
                  <a:ext uri="{FF2B5EF4-FFF2-40B4-BE49-F238E27FC236}">
                    <a16:creationId xmlns:a16="http://schemas.microsoft.com/office/drawing/2014/main" id="{BBD18F75-25A6-9109-0421-90497E4BD690}"/>
                  </a:ext>
                </a:extLst>
              </p:cNvPr>
              <p:cNvSpPr/>
              <p:nvPr/>
            </p:nvSpPr>
            <p:spPr>
              <a:xfrm>
                <a:off x="10619360" y="5910144"/>
                <a:ext cx="228600" cy="228600"/>
              </a:xfrm>
              <a:prstGeom prst="ellipse">
                <a:avLst/>
              </a:prstGeom>
              <a:solidFill>
                <a:schemeClr val="tx1"/>
              </a:solidFill>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37" name="TextBox 1036">
                <a:extLst>
                  <a:ext uri="{FF2B5EF4-FFF2-40B4-BE49-F238E27FC236}">
                    <a16:creationId xmlns:a16="http://schemas.microsoft.com/office/drawing/2014/main" id="{06F90884-03F9-F157-F73B-FBF9CC609994}"/>
                  </a:ext>
                </a:extLst>
              </p:cNvPr>
              <p:cNvSpPr txBox="1"/>
              <p:nvPr/>
            </p:nvSpPr>
            <p:spPr>
              <a:xfrm>
                <a:off x="10873467" y="5452000"/>
                <a:ext cx="1011944" cy="276999"/>
              </a:xfrm>
              <a:prstGeom prst="rect">
                <a:avLst/>
              </a:prstGeom>
              <a:noFill/>
            </p:spPr>
            <p:txBody>
              <a:bodyPr wrap="none" rtlCol="0">
                <a:spAutoFit/>
              </a:bodyPr>
              <a:lstStyle/>
              <a:p>
                <a:r>
                  <a:rPr lang="en-US" sz="1200" dirty="0">
                    <a:solidFill>
                      <a:schemeClr val="accent3"/>
                    </a:solidFill>
                  </a:rPr>
                  <a:t>Fixed Values</a:t>
                </a:r>
              </a:p>
            </p:txBody>
          </p:sp>
          <p:sp>
            <p:nvSpPr>
              <p:cNvPr id="1039" name="TextBox 1038">
                <a:extLst>
                  <a:ext uri="{FF2B5EF4-FFF2-40B4-BE49-F238E27FC236}">
                    <a16:creationId xmlns:a16="http://schemas.microsoft.com/office/drawing/2014/main" id="{A31E5BD1-512B-BC36-FF7E-3F0F4E89BFC0}"/>
                  </a:ext>
                </a:extLst>
              </p:cNvPr>
              <p:cNvSpPr txBox="1"/>
              <p:nvPr/>
            </p:nvSpPr>
            <p:spPr>
              <a:xfrm>
                <a:off x="10873467" y="5882590"/>
                <a:ext cx="1396151" cy="276999"/>
              </a:xfrm>
              <a:prstGeom prst="rect">
                <a:avLst/>
              </a:prstGeom>
              <a:noFill/>
            </p:spPr>
            <p:txBody>
              <a:bodyPr wrap="none" rtlCol="0">
                <a:spAutoFit/>
              </a:bodyPr>
              <a:lstStyle/>
              <a:p>
                <a:r>
                  <a:rPr lang="en-US" sz="1200" dirty="0"/>
                  <a:t>Calculated Values</a:t>
                </a:r>
              </a:p>
            </p:txBody>
          </p:sp>
        </p:grpSp>
      </p:grpSp>
      <p:sp>
        <p:nvSpPr>
          <p:cNvPr id="1082" name="TextBox 1081">
            <a:extLst>
              <a:ext uri="{FF2B5EF4-FFF2-40B4-BE49-F238E27FC236}">
                <a16:creationId xmlns:a16="http://schemas.microsoft.com/office/drawing/2014/main" id="{F9B0F847-1245-F58F-E87B-D5F494655663}"/>
              </a:ext>
            </a:extLst>
          </p:cNvPr>
          <p:cNvSpPr txBox="1"/>
          <p:nvPr/>
        </p:nvSpPr>
        <p:spPr>
          <a:xfrm>
            <a:off x="5192998" y="25724810"/>
            <a:ext cx="5103601"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t>In Nodal Analysis we can see how the system behaves under </a:t>
            </a:r>
            <a:r>
              <a:rPr lang="en-US" sz="1400" dirty="0">
                <a:solidFill>
                  <a:schemeClr val="accent2">
                    <a:lumMod val="75000"/>
                  </a:schemeClr>
                </a:solidFill>
              </a:rPr>
              <a:t>different conditions.</a:t>
            </a:r>
            <a:endParaRPr lang="en-US" sz="1400" dirty="0"/>
          </a:p>
          <a:p>
            <a:pPr marL="285750" indent="-285750">
              <a:buFont typeface="Arial" panose="020B0604020202020204" pitchFamily="34" charset="0"/>
              <a:buChar char="•"/>
            </a:pPr>
            <a:r>
              <a:rPr lang="en-US" sz="1400" dirty="0"/>
              <a:t>Traditional Nodal Analysis treat these factors as </a:t>
            </a:r>
            <a:r>
              <a:rPr lang="en-US" sz="1400" dirty="0">
                <a:solidFill>
                  <a:schemeClr val="accent2">
                    <a:lumMod val="75000"/>
                  </a:schemeClr>
                </a:solidFill>
              </a:rPr>
              <a:t>fixed parameters.</a:t>
            </a:r>
          </a:p>
          <a:p>
            <a:pPr marL="285750" indent="-285750">
              <a:buFont typeface="Arial" panose="020B0604020202020204" pitchFamily="34" charset="0"/>
              <a:buChar char="•"/>
            </a:pPr>
            <a:r>
              <a:rPr lang="en-US" sz="1400" dirty="0"/>
              <a:t>In real world things </a:t>
            </a:r>
            <a:r>
              <a:rPr lang="en-US" sz="1400" dirty="0">
                <a:solidFill>
                  <a:schemeClr val="accent2">
                    <a:lumMod val="75000"/>
                  </a:schemeClr>
                </a:solidFill>
              </a:rPr>
              <a:t>change constantly.</a:t>
            </a:r>
          </a:p>
          <a:p>
            <a:pPr marL="285750" indent="-285750">
              <a:buFont typeface="Arial" panose="020B0604020202020204" pitchFamily="34" charset="0"/>
              <a:buChar char="•"/>
            </a:pPr>
            <a:r>
              <a:rPr lang="en-US" sz="1400" dirty="0"/>
              <a:t>And that’s where </a:t>
            </a:r>
            <a:r>
              <a:rPr lang="en-US" sz="1400" dirty="0">
                <a:solidFill>
                  <a:schemeClr val="accent2">
                    <a:lumMod val="75000"/>
                  </a:schemeClr>
                </a:solidFill>
              </a:rPr>
              <a:t>stochastics</a:t>
            </a:r>
            <a:r>
              <a:rPr lang="en-US" sz="1400" dirty="0"/>
              <a:t> comes in.</a:t>
            </a:r>
          </a:p>
        </p:txBody>
      </p:sp>
      <p:sp>
        <p:nvSpPr>
          <p:cNvPr id="1090" name="Text Placeholder 2">
            <a:extLst>
              <a:ext uri="{FF2B5EF4-FFF2-40B4-BE49-F238E27FC236}">
                <a16:creationId xmlns:a16="http://schemas.microsoft.com/office/drawing/2014/main" id="{8F658A5D-29C3-7CD2-87DA-74527502BE41}"/>
              </a:ext>
            </a:extLst>
          </p:cNvPr>
          <p:cNvSpPr txBox="1">
            <a:spLocks/>
          </p:cNvSpPr>
          <p:nvPr/>
        </p:nvSpPr>
        <p:spPr>
          <a:xfrm>
            <a:off x="10788335" y="4849706"/>
            <a:ext cx="10093882" cy="566030"/>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Data Assimilation</a:t>
            </a:r>
          </a:p>
        </p:txBody>
      </p:sp>
      <p:sp>
        <p:nvSpPr>
          <p:cNvPr id="1293" name="Text Placeholder 9">
            <a:extLst>
              <a:ext uri="{FF2B5EF4-FFF2-40B4-BE49-F238E27FC236}">
                <a16:creationId xmlns:a16="http://schemas.microsoft.com/office/drawing/2014/main" id="{1A0EC841-A914-A61B-6F5E-5FF9C1599024}"/>
              </a:ext>
            </a:extLst>
          </p:cNvPr>
          <p:cNvSpPr txBox="1">
            <a:spLocks/>
          </p:cNvSpPr>
          <p:nvPr/>
        </p:nvSpPr>
        <p:spPr>
          <a:xfrm>
            <a:off x="10863663" y="12832665"/>
            <a:ext cx="9975465" cy="3126547"/>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n-US" sz="1600" dirty="0"/>
              <a:t>Where:</a:t>
            </a:r>
          </a:p>
          <a:p>
            <a:pPr marL="285750" indent="-285750" algn="just">
              <a:buFont typeface="Arial" panose="020B0604020202020204" pitchFamily="34" charset="0"/>
              <a:buChar char="•"/>
            </a:pPr>
            <a:r>
              <a:rPr lang="en-US" sz="1600" dirty="0"/>
              <a:t>u is model input vector (Uncertain inputs with specific probability distribution function - pdf)</a:t>
            </a:r>
          </a:p>
          <a:p>
            <a:pPr marL="285750" indent="-285750" algn="just">
              <a:buFont typeface="Arial" panose="020B0604020202020204" pitchFamily="34" charset="0"/>
              <a:buChar char="•"/>
            </a:pPr>
            <a:r>
              <a:rPr lang="en-US" sz="1600" dirty="0"/>
              <a:t>m is model input vector (Uncertain model parameters with specific probability distribution function - pdf)</a:t>
            </a:r>
          </a:p>
          <a:p>
            <a:pPr marL="285750" indent="-285750" algn="just">
              <a:buFont typeface="Arial" panose="020B0604020202020204" pitchFamily="34" charset="0"/>
              <a:buChar char="•"/>
            </a:pPr>
            <a:r>
              <a:rPr lang="en-US" sz="1600" dirty="0"/>
              <a:t>y: The uncertain inputs u and uncertain model parameters m lead to multiple realizations of the modelled output which is called y</a:t>
            </a:r>
          </a:p>
          <a:p>
            <a:pPr marL="285750" indent="-285750" algn="just">
              <a:buFont typeface="Arial" panose="020B0604020202020204" pitchFamily="34" charset="0"/>
              <a:buChar char="•"/>
            </a:pPr>
            <a:r>
              <a:rPr lang="en-US" sz="1600" dirty="0"/>
              <a:t>d: measured outputs (the mismatch between actual measured values and predicted values is used to update the uncertain model parameters.</a:t>
            </a:r>
          </a:p>
          <a:p>
            <a:pPr marL="285750" indent="-285750" algn="just">
              <a:buFont typeface="Arial" panose="020B0604020202020204" pitchFamily="34" charset="0"/>
              <a:buChar char="•"/>
            </a:pPr>
            <a:r>
              <a:rPr lang="en-US" sz="1600" dirty="0"/>
              <a:t>w is the weight of a particle</a:t>
            </a:r>
          </a:p>
          <a:p>
            <a:pPr algn="just"/>
            <a:endParaRPr lang="en-US" sz="1600" dirty="0"/>
          </a:p>
          <a:p>
            <a:pPr marL="342900" indent="-342900">
              <a:buFont typeface="Arial" panose="020B0604020202020204" pitchFamily="34" charset="0"/>
              <a:buChar char="•"/>
            </a:pPr>
            <a:endParaRPr lang="en-US" sz="1600" dirty="0"/>
          </a:p>
        </p:txBody>
      </p:sp>
      <p:pic>
        <p:nvPicPr>
          <p:cNvPr id="1294" name="Picture 1293">
            <a:extLst>
              <a:ext uri="{FF2B5EF4-FFF2-40B4-BE49-F238E27FC236}">
                <a16:creationId xmlns:a16="http://schemas.microsoft.com/office/drawing/2014/main" id="{1D33CABE-5262-99F9-0F07-BAA2ADE0E87C}"/>
              </a:ext>
            </a:extLst>
          </p:cNvPr>
          <p:cNvPicPr>
            <a:picLocks noChangeAspect="1"/>
          </p:cNvPicPr>
          <p:nvPr/>
        </p:nvPicPr>
        <p:blipFill>
          <a:blip r:embed="rId11"/>
          <a:stretch>
            <a:fillRect/>
          </a:stretch>
        </p:blipFill>
        <p:spPr>
          <a:xfrm>
            <a:off x="11023629" y="8003701"/>
            <a:ext cx="9553260" cy="4633362"/>
          </a:xfrm>
          <a:prstGeom prst="rect">
            <a:avLst/>
          </a:prstGeom>
        </p:spPr>
      </p:pic>
      <p:sp>
        <p:nvSpPr>
          <p:cNvPr id="1295" name="Text Placeholder 2">
            <a:extLst>
              <a:ext uri="{FF2B5EF4-FFF2-40B4-BE49-F238E27FC236}">
                <a16:creationId xmlns:a16="http://schemas.microsoft.com/office/drawing/2014/main" id="{70880226-A699-A61E-337B-221141FD5B2E}"/>
              </a:ext>
            </a:extLst>
          </p:cNvPr>
          <p:cNvSpPr txBox="1">
            <a:spLocks/>
          </p:cNvSpPr>
          <p:nvPr/>
        </p:nvSpPr>
        <p:spPr>
          <a:xfrm>
            <a:off x="10804454" y="15225626"/>
            <a:ext cx="10093882" cy="566030"/>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Data Assimilation in Nodal Analysis</a:t>
            </a:r>
          </a:p>
        </p:txBody>
      </p:sp>
      <p:grpSp>
        <p:nvGrpSpPr>
          <p:cNvPr id="1303" name="Group 1302">
            <a:extLst>
              <a:ext uri="{FF2B5EF4-FFF2-40B4-BE49-F238E27FC236}">
                <a16:creationId xmlns:a16="http://schemas.microsoft.com/office/drawing/2014/main" id="{AF827ABB-5940-7579-269C-5AC856BF29EE}"/>
              </a:ext>
            </a:extLst>
          </p:cNvPr>
          <p:cNvGrpSpPr/>
          <p:nvPr/>
        </p:nvGrpSpPr>
        <p:grpSpPr>
          <a:xfrm>
            <a:off x="11216286" y="15918895"/>
            <a:ext cx="9682050" cy="4531443"/>
            <a:chOff x="11216286" y="15883637"/>
            <a:chExt cx="9682050" cy="4531443"/>
          </a:xfrm>
        </p:grpSpPr>
        <p:grpSp>
          <p:nvGrpSpPr>
            <p:cNvPr id="1301" name="Group 1300">
              <a:extLst>
                <a:ext uri="{FF2B5EF4-FFF2-40B4-BE49-F238E27FC236}">
                  <a16:creationId xmlns:a16="http://schemas.microsoft.com/office/drawing/2014/main" id="{6ADC4551-42D5-7217-DDBC-A4AB7C93973B}"/>
                </a:ext>
              </a:extLst>
            </p:cNvPr>
            <p:cNvGrpSpPr/>
            <p:nvPr/>
          </p:nvGrpSpPr>
          <p:grpSpPr>
            <a:xfrm>
              <a:off x="11216286" y="15883637"/>
              <a:ext cx="9682050" cy="4531443"/>
              <a:chOff x="7735992" y="6764707"/>
              <a:chExt cx="9682050" cy="4531443"/>
            </a:xfrm>
          </p:grpSpPr>
          <p:pic>
            <p:nvPicPr>
              <p:cNvPr id="1297" name="Content Placeholder 4" descr="A graph of a plane&#10;&#10;Description automatically generated with medium confidence">
                <a:extLst>
                  <a:ext uri="{FF2B5EF4-FFF2-40B4-BE49-F238E27FC236}">
                    <a16:creationId xmlns:a16="http://schemas.microsoft.com/office/drawing/2014/main" id="{3E37EBFB-90EF-475B-557D-D48D92B1C28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789" t="9465" r="6941" b="3276"/>
              <a:stretch/>
            </p:blipFill>
            <p:spPr>
              <a:xfrm>
                <a:off x="7735992" y="6764707"/>
                <a:ext cx="9682050" cy="4531443"/>
              </a:xfrm>
              <a:prstGeom prst="rect">
                <a:avLst/>
              </a:prstGeom>
            </p:spPr>
          </p:pic>
          <p:sp>
            <p:nvSpPr>
              <p:cNvPr id="1298" name="Oval 1297">
                <a:extLst>
                  <a:ext uri="{FF2B5EF4-FFF2-40B4-BE49-F238E27FC236}">
                    <a16:creationId xmlns:a16="http://schemas.microsoft.com/office/drawing/2014/main" id="{5EA0B442-0C2A-AC83-7EC7-9A3ACDF753B7}"/>
                  </a:ext>
                </a:extLst>
              </p:cNvPr>
              <p:cNvSpPr/>
              <p:nvPr/>
            </p:nvSpPr>
            <p:spPr>
              <a:xfrm>
                <a:off x="11471574" y="8090283"/>
                <a:ext cx="170121" cy="170121"/>
              </a:xfrm>
              <a:prstGeom prst="ellipse">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300" name="Straight Arrow Connector 1299">
                <a:extLst>
                  <a:ext uri="{FF2B5EF4-FFF2-40B4-BE49-F238E27FC236}">
                    <a16:creationId xmlns:a16="http://schemas.microsoft.com/office/drawing/2014/main" id="{EE3434BF-FE4E-618B-65C6-6949AD7D99BF}"/>
                  </a:ext>
                </a:extLst>
              </p:cNvPr>
              <p:cNvCxnSpPr>
                <a:cxnSpLocks/>
              </p:cNvCxnSpPr>
              <p:nvPr/>
            </p:nvCxnSpPr>
            <p:spPr>
              <a:xfrm flipV="1">
                <a:off x="11258925" y="8289740"/>
                <a:ext cx="212649" cy="394848"/>
              </a:xfrm>
              <a:prstGeom prst="straightConnector1">
                <a:avLst/>
              </a:prstGeom>
              <a:ln w="38100">
                <a:tailEnd type="triangle"/>
              </a:ln>
            </p:spPr>
            <p:style>
              <a:lnRef idx="2">
                <a:schemeClr val="accent3"/>
              </a:lnRef>
              <a:fillRef idx="0">
                <a:schemeClr val="accent3"/>
              </a:fillRef>
              <a:effectRef idx="1">
                <a:schemeClr val="accent3"/>
              </a:effectRef>
              <a:fontRef idx="minor">
                <a:schemeClr val="tx1"/>
              </a:fontRef>
            </p:style>
          </p:cxnSp>
        </p:grpSp>
        <p:sp>
          <p:nvSpPr>
            <p:cNvPr id="1299" name="TextBox 1298">
              <a:extLst>
                <a:ext uri="{FF2B5EF4-FFF2-40B4-BE49-F238E27FC236}">
                  <a16:creationId xmlns:a16="http://schemas.microsoft.com/office/drawing/2014/main" id="{20612ABF-F51D-E3B7-ABC0-096A8777F6CE}"/>
                </a:ext>
              </a:extLst>
            </p:cNvPr>
            <p:cNvSpPr txBox="1"/>
            <p:nvPr/>
          </p:nvSpPr>
          <p:spPr>
            <a:xfrm>
              <a:off x="13503025" y="17902920"/>
              <a:ext cx="2136482" cy="369332"/>
            </a:xfrm>
            <a:prstGeom prst="rect">
              <a:avLst/>
            </a:prstGeom>
            <a:noFill/>
          </p:spPr>
          <p:txBody>
            <a:bodyPr wrap="none" rtlCol="0">
              <a:spAutoFit/>
            </a:bodyPr>
            <a:lstStyle/>
            <a:p>
              <a:r>
                <a:rPr lang="en-US" sz="1800" dirty="0">
                  <a:solidFill>
                    <a:schemeClr val="accent3">
                      <a:lumMod val="75000"/>
                    </a:schemeClr>
                  </a:solidFill>
                </a:rPr>
                <a:t>Measurement Points</a:t>
              </a:r>
            </a:p>
          </p:txBody>
        </p:sp>
      </p:grpSp>
      <p:sp>
        <p:nvSpPr>
          <p:cNvPr id="1304" name="Text Placeholder 2">
            <a:extLst>
              <a:ext uri="{FF2B5EF4-FFF2-40B4-BE49-F238E27FC236}">
                <a16:creationId xmlns:a16="http://schemas.microsoft.com/office/drawing/2014/main" id="{B433B58A-D81A-E4BF-0749-D9144091D1DD}"/>
              </a:ext>
            </a:extLst>
          </p:cNvPr>
          <p:cNvSpPr txBox="1">
            <a:spLocks/>
          </p:cNvSpPr>
          <p:nvPr/>
        </p:nvSpPr>
        <p:spPr>
          <a:xfrm>
            <a:off x="11010370" y="20757813"/>
            <a:ext cx="10093882" cy="566030"/>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Data Used in Model</a:t>
            </a:r>
          </a:p>
        </p:txBody>
      </p:sp>
      <p:sp>
        <p:nvSpPr>
          <p:cNvPr id="1305" name="Text Placeholder 9">
            <a:extLst>
              <a:ext uri="{FF2B5EF4-FFF2-40B4-BE49-F238E27FC236}">
                <a16:creationId xmlns:a16="http://schemas.microsoft.com/office/drawing/2014/main" id="{4FF9C71F-E8F8-49D8-7CAE-5B6678B68C51}"/>
              </a:ext>
            </a:extLst>
          </p:cNvPr>
          <p:cNvSpPr txBox="1">
            <a:spLocks/>
          </p:cNvSpPr>
          <p:nvPr/>
        </p:nvSpPr>
        <p:spPr>
          <a:xfrm>
            <a:off x="11063843" y="21426219"/>
            <a:ext cx="9975465" cy="1599976"/>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n-US" sz="1600" dirty="0"/>
              <a:t>The data were collected from various disciplines and extract the relevant information to build a comprehensive </a:t>
            </a:r>
            <a:r>
              <a:rPr lang="en-US" sz="1600" dirty="0" err="1"/>
              <a:t>dataframe</a:t>
            </a:r>
            <a:r>
              <a:rPr lang="en-US" sz="1600" dirty="0"/>
              <a:t>. By utilizing Power BI, interactive dashboard was created that allows to visualize and analyze the data easily. This approach helps in dealing with unreliable measurements and missing data from sensors in virtual flow metering (VFM).</a:t>
            </a:r>
          </a:p>
          <a:p>
            <a:pPr marL="342900" indent="-342900">
              <a:buFont typeface="Arial" panose="020B0604020202020204" pitchFamily="34" charset="0"/>
              <a:buChar char="•"/>
            </a:pPr>
            <a:endParaRPr lang="en-US" sz="1600" dirty="0"/>
          </a:p>
        </p:txBody>
      </p:sp>
      <p:sp>
        <p:nvSpPr>
          <p:cNvPr id="1306" name="Text Placeholder 1067">
            <a:extLst>
              <a:ext uri="{FF2B5EF4-FFF2-40B4-BE49-F238E27FC236}">
                <a16:creationId xmlns:a16="http://schemas.microsoft.com/office/drawing/2014/main" id="{43DC13FF-B8E2-A958-03E4-7D2C8315B115}"/>
              </a:ext>
            </a:extLst>
          </p:cNvPr>
          <p:cNvSpPr txBox="1">
            <a:spLocks/>
          </p:cNvSpPr>
          <p:nvPr/>
        </p:nvSpPr>
        <p:spPr>
          <a:xfrm>
            <a:off x="10863663" y="26692363"/>
            <a:ext cx="10090978" cy="3514346"/>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marL="457200" indent="-457200" algn="just">
              <a:spcBef>
                <a:spcPts val="0"/>
              </a:spcBef>
            </a:pPr>
            <a:r>
              <a:rPr lang="en-US" sz="1000" kern="100" dirty="0">
                <a:ea typeface="Calibri" panose="020F0502020204030204" pitchFamily="34" charset="0"/>
              </a:rPr>
              <a:t>[1] Falcone, G., Hewitt, G. F., &amp; </a:t>
            </a:r>
            <a:r>
              <a:rPr lang="en-US" sz="1000" kern="100" dirty="0" err="1">
                <a:ea typeface="Calibri" panose="020F0502020204030204" pitchFamily="34" charset="0"/>
              </a:rPr>
              <a:t>Alimonti</a:t>
            </a:r>
            <a:r>
              <a:rPr lang="en-US" sz="1000" kern="100" dirty="0">
                <a:ea typeface="Calibri" panose="020F0502020204030204" pitchFamily="34" charset="0"/>
              </a:rPr>
              <a:t>, C. (2009). Multiphase Flow Metering: Principles and Applications. Elsevier.</a:t>
            </a:r>
          </a:p>
          <a:p>
            <a:pPr marL="457200" indent="-457200" algn="just">
              <a:spcBef>
                <a:spcPts val="0"/>
              </a:spcBef>
            </a:pPr>
            <a:r>
              <a:rPr lang="en-US" sz="1000" kern="100" dirty="0">
                <a:ea typeface="Calibri" panose="020F0502020204030204" pitchFamily="34" charset="0"/>
              </a:rPr>
              <a:t>[2] Thorn, R., Johansen, G. A., &amp; </a:t>
            </a:r>
            <a:r>
              <a:rPr lang="en-US" sz="1000" kern="100" dirty="0" err="1">
                <a:ea typeface="Calibri" panose="020F0502020204030204" pitchFamily="34" charset="0"/>
              </a:rPr>
              <a:t>Hjertaker</a:t>
            </a:r>
            <a:r>
              <a:rPr lang="en-US" sz="1000" kern="100" dirty="0">
                <a:ea typeface="Calibri" panose="020F0502020204030204" pitchFamily="34" charset="0"/>
              </a:rPr>
              <a:t>, B. T. (2013). "Three-phase flow measurement in the petroleum industry." Measurement Science and Technology, 24(1), 012003. DOI: 10.1088/0957-0233/24/1/012003</a:t>
            </a:r>
          </a:p>
          <a:p>
            <a:pPr marL="457200" indent="-457200" algn="just">
              <a:spcBef>
                <a:spcPts val="0"/>
              </a:spcBef>
            </a:pPr>
            <a:r>
              <a:rPr lang="en-US" sz="1000" kern="100" dirty="0">
                <a:ea typeface="Calibri" panose="020F0502020204030204" pitchFamily="34" charset="0"/>
              </a:rPr>
              <a:t>[3] Falcone, G., et al. Multiphase flow metering: current trends and future developments. in SPE Annual Technical Conference and Exhibition? 2001. SPE.</a:t>
            </a:r>
          </a:p>
          <a:p>
            <a:pPr marL="457200" indent="-457200" algn="just">
              <a:spcBef>
                <a:spcPts val="0"/>
              </a:spcBef>
            </a:pPr>
            <a:r>
              <a:rPr lang="en-US" sz="1000" kern="100" dirty="0">
                <a:ea typeface="Calibri" panose="020F0502020204030204" pitchFamily="34" charset="0"/>
              </a:rPr>
              <a:t>[4] Shen, J., Wang, Y., &amp; Wang, Y. (2017). "Application of virtual flow metering system in oil and gas production." Journal of Natural Gas Science and Engineering, 38, 12-23. DOI: 10.1016/j.jngse.2016.11.039</a:t>
            </a:r>
          </a:p>
          <a:p>
            <a:pPr marL="457200" indent="-457200" algn="just">
              <a:spcBef>
                <a:spcPts val="0"/>
              </a:spcBef>
            </a:pPr>
            <a:r>
              <a:rPr lang="en-US" sz="1000" kern="100" dirty="0">
                <a:ea typeface="Calibri" panose="020F0502020204030204" pitchFamily="34" charset="0"/>
              </a:rPr>
              <a:t>[5]  </a:t>
            </a:r>
            <a:r>
              <a:rPr lang="en-US" sz="1000" kern="100" dirty="0" err="1">
                <a:ea typeface="Calibri" panose="020F0502020204030204" pitchFamily="34" charset="0"/>
              </a:rPr>
              <a:t>Khosravi</a:t>
            </a:r>
            <a:r>
              <a:rPr lang="en-US" sz="1000" kern="100" dirty="0">
                <a:ea typeface="Calibri" panose="020F0502020204030204" pitchFamily="34" charset="0"/>
              </a:rPr>
              <a:t>, N., Yeung, H., &amp; Jukes, P. (2012). "Cost benefits of virtual flow metering in subsea applications." Offshore Technology Conference. DOI: 10.4043/23432-MS</a:t>
            </a:r>
          </a:p>
          <a:p>
            <a:pPr marL="457200" indent="-457200" algn="just">
              <a:spcBef>
                <a:spcPts val="0"/>
              </a:spcBef>
            </a:pPr>
            <a:r>
              <a:rPr lang="en-US" sz="1000" kern="100" dirty="0">
                <a:ea typeface="Calibri" panose="020F0502020204030204" pitchFamily="34" charset="0"/>
              </a:rPr>
              <a:t>[6] Wang, T., Thornhill, N. F., &amp; Shah, S. L. (2012). "Integration of first principles knowledge and data-driven techniques for process monitoring and fault diagnosis." Computers &amp; Chemical Engineering, 47, 137-147. DOI: 10.1016/j.compchemeng.2012.07.002</a:t>
            </a:r>
          </a:p>
          <a:p>
            <a:pPr marL="457200" indent="-457200" algn="just">
              <a:spcBef>
                <a:spcPts val="0"/>
              </a:spcBef>
            </a:pPr>
            <a:r>
              <a:rPr lang="en-US" sz="1000" kern="100" dirty="0">
                <a:ea typeface="Calibri" panose="020F0502020204030204" pitchFamily="34" charset="0"/>
              </a:rPr>
              <a:t>[7] Vries, J., Jansen, J. D., &amp; van den Hof, P. M. J. (2017). "Model-based control and optimization of oil production using measurement data assimilation." Computational Geosciences, 21(5-6), 1055-1071. DOI: 10.1007/s10596-017-9628-5</a:t>
            </a:r>
          </a:p>
          <a:p>
            <a:pPr marL="457200" indent="-457200" algn="just">
              <a:spcBef>
                <a:spcPts val="0"/>
              </a:spcBef>
            </a:pPr>
            <a:r>
              <a:rPr lang="en-US" sz="1000" kern="100" dirty="0">
                <a:ea typeface="Calibri" panose="020F0502020204030204" pitchFamily="34" charset="0"/>
              </a:rPr>
              <a:t>[8] </a:t>
            </a:r>
            <a:r>
              <a:rPr lang="en-US" sz="1000" kern="100" dirty="0" err="1">
                <a:ea typeface="Calibri" panose="020F0502020204030204" pitchFamily="34" charset="0"/>
              </a:rPr>
              <a:t>Beggs</a:t>
            </a:r>
            <a:r>
              <a:rPr lang="en-US" sz="1000" kern="100" dirty="0">
                <a:ea typeface="Calibri" panose="020F0502020204030204" pitchFamily="34" charset="0"/>
              </a:rPr>
              <a:t>, H. D. (2003). Production Optimization Using Nodal Analysis. OGCI and </a:t>
            </a:r>
            <a:r>
              <a:rPr lang="en-US" sz="1000" kern="100" dirty="0" err="1">
                <a:ea typeface="Calibri" panose="020F0502020204030204" pitchFamily="34" charset="0"/>
              </a:rPr>
              <a:t>Petroskills</a:t>
            </a:r>
            <a:r>
              <a:rPr lang="en-US" sz="1000" kern="100" dirty="0">
                <a:ea typeface="Calibri" panose="020F0502020204030204" pitchFamily="34" charset="0"/>
              </a:rPr>
              <a:t> Publications.</a:t>
            </a:r>
          </a:p>
          <a:p>
            <a:pPr marL="457200" indent="-457200" algn="just">
              <a:spcBef>
                <a:spcPts val="0"/>
              </a:spcBef>
            </a:pPr>
            <a:r>
              <a:rPr lang="en-US" sz="1000" kern="100" dirty="0">
                <a:ea typeface="Calibri" panose="020F0502020204030204" pitchFamily="34" charset="0"/>
              </a:rPr>
              <a:t>[9] Economides, M. J., Hill, A. D., &amp; </a:t>
            </a:r>
            <a:r>
              <a:rPr lang="en-US" sz="1000" kern="100" dirty="0" err="1">
                <a:ea typeface="Calibri" panose="020F0502020204030204" pitchFamily="34" charset="0"/>
              </a:rPr>
              <a:t>Ehlig</a:t>
            </a:r>
            <a:r>
              <a:rPr lang="en-US" sz="1000" kern="100" dirty="0">
                <a:ea typeface="Calibri" panose="020F0502020204030204" pitchFamily="34" charset="0"/>
              </a:rPr>
              <a:t>-Economides, C. (1994). Petroleum Production Systems. Prentice Hall.</a:t>
            </a:r>
          </a:p>
          <a:p>
            <a:pPr marL="457200" indent="-457200" algn="just">
              <a:spcBef>
                <a:spcPts val="0"/>
              </a:spcBef>
            </a:pPr>
            <a:r>
              <a:rPr lang="en-US" sz="1000" kern="100" dirty="0">
                <a:ea typeface="Calibri" panose="020F0502020204030204" pitchFamily="34" charset="0"/>
              </a:rPr>
              <a:t>[10] Sun, L., Yeung, H., &amp; </a:t>
            </a:r>
            <a:r>
              <a:rPr lang="en-US" sz="1000" kern="100" dirty="0" err="1">
                <a:ea typeface="Calibri" panose="020F0502020204030204" pitchFamily="34" charset="0"/>
              </a:rPr>
              <a:t>Alobaid</a:t>
            </a:r>
            <a:r>
              <a:rPr lang="en-US" sz="1000" kern="100" dirty="0">
                <a:ea typeface="Calibri" panose="020F0502020204030204" pitchFamily="34" charset="0"/>
              </a:rPr>
              <a:t>, M. (2017). "Improving the accuracy of virtual flow metering through data assimilation." Flow Measurement and Instrumentation, 54, 250-260. DOI: 10.1016/j.flowmeasinst.2017.02.008</a:t>
            </a:r>
            <a:endParaRPr lang="en-US" b="1" dirty="0">
              <a:effectLst>
                <a:outerShdw blurRad="38100" dist="38100" dir="2700000" algn="tl">
                  <a:srgbClr val="000000">
                    <a:alpha val="43137"/>
                  </a:srgbClr>
                </a:outerShdw>
              </a:effectLst>
            </a:endParaRPr>
          </a:p>
          <a:p>
            <a:pPr algn="just"/>
            <a:endParaRPr lang="en-US" dirty="0"/>
          </a:p>
          <a:p>
            <a:endParaRPr lang="en-US" dirty="0"/>
          </a:p>
        </p:txBody>
      </p:sp>
      <p:pic>
        <p:nvPicPr>
          <p:cNvPr id="1309" name="Content Placeholder 4" descr="A screenshot of a computer&#10;&#10;Description automatically generated">
            <a:extLst>
              <a:ext uri="{FF2B5EF4-FFF2-40B4-BE49-F238E27FC236}">
                <a16:creationId xmlns:a16="http://schemas.microsoft.com/office/drawing/2014/main" id="{6CFE6C2C-75FD-2B01-EC27-E3B4AC171AB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581459" y="22518798"/>
            <a:ext cx="6940232" cy="3514777"/>
          </a:xfrm>
          <a:prstGeom prst="rect">
            <a:avLst/>
          </a:prstGeom>
        </p:spPr>
      </p:pic>
    </p:spTree>
    <p:extLst>
      <p:ext uri="{BB962C8B-B14F-4D97-AF65-F5344CB8AC3E}">
        <p14:creationId xmlns:p14="http://schemas.microsoft.com/office/powerpoint/2010/main" val="4974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nodeType="withEffect">
                                  <p:stCondLst>
                                    <p:cond delay="0"/>
                                  </p:stCondLst>
                                  <p:childTnLst>
                                    <p:set>
                                      <p:cBhvr>
                                        <p:cTn id="12" dur="1" fill="hold">
                                          <p:stCondLst>
                                            <p:cond delay="0"/>
                                          </p:stCondLst>
                                        </p:cTn>
                                        <p:tgtEl>
                                          <p:spTgt spid="1082">
                                            <p:txEl>
                                              <p:pRg st="0" end="0"/>
                                            </p:txEl>
                                          </p:spTgt>
                                        </p:tgtEl>
                                        <p:attrNameLst>
                                          <p:attrName>style.visibility</p:attrName>
                                        </p:attrNameLst>
                                      </p:cBhvr>
                                      <p:to>
                                        <p:strVal val="visible"/>
                                      </p:to>
                                    </p:set>
                                    <p:animEffect transition="in" filter="fade">
                                      <p:cBhvr>
                                        <p:cTn id="13" dur="500"/>
                                        <p:tgtEl>
                                          <p:spTgt spid="108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82">
                                            <p:txEl>
                                              <p:pRg st="1" end="1"/>
                                            </p:txEl>
                                          </p:spTgt>
                                        </p:tgtEl>
                                        <p:attrNameLst>
                                          <p:attrName>style.visibility</p:attrName>
                                        </p:attrNameLst>
                                      </p:cBhvr>
                                      <p:to>
                                        <p:strVal val="visible"/>
                                      </p:to>
                                    </p:set>
                                    <p:animEffect transition="in" filter="fade">
                                      <p:cBhvr>
                                        <p:cTn id="18" dur="500"/>
                                        <p:tgtEl>
                                          <p:spTgt spid="108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82">
                                            <p:txEl>
                                              <p:pRg st="2" end="2"/>
                                            </p:txEl>
                                          </p:spTgt>
                                        </p:tgtEl>
                                        <p:attrNameLst>
                                          <p:attrName>style.visibility</p:attrName>
                                        </p:attrNameLst>
                                      </p:cBhvr>
                                      <p:to>
                                        <p:strVal val="visible"/>
                                      </p:to>
                                    </p:set>
                                    <p:animEffect transition="in" filter="fade">
                                      <p:cBhvr>
                                        <p:cTn id="23" dur="500"/>
                                        <p:tgtEl>
                                          <p:spTgt spid="108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82">
                                            <p:txEl>
                                              <p:pRg st="3" end="3"/>
                                            </p:txEl>
                                          </p:spTgt>
                                        </p:tgtEl>
                                        <p:attrNameLst>
                                          <p:attrName>style.visibility</p:attrName>
                                        </p:attrNameLst>
                                      </p:cBhvr>
                                      <p:to>
                                        <p:strVal val="visible"/>
                                      </p:to>
                                    </p:set>
                                    <p:animEffect transition="in" filter="fade">
                                      <p:cBhvr>
                                        <p:cTn id="26" dur="500"/>
                                        <p:tgtEl>
                                          <p:spTgt spid="10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1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6188</TotalTime>
  <Words>1715</Words>
  <Application>Microsoft Office PowerPoint</Application>
  <PresentationFormat>Custom</PresentationFormat>
  <Paragraphs>83</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B Nazanin</vt:lpstr>
      <vt:lpstr>Calibri</vt:lpstr>
      <vt:lpstr>Times New Roman</vt:lpstr>
      <vt:lpstr>Trebuchet MS</vt:lpstr>
      <vt:lpstr>Wingdings</vt:lpstr>
      <vt:lpstr>A1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arash rabiei</cp:lastModifiedBy>
  <cp:revision>58</cp:revision>
  <dcterms:created xsi:type="dcterms:W3CDTF">2012-02-10T00:21:22Z</dcterms:created>
  <dcterms:modified xsi:type="dcterms:W3CDTF">2024-12-04T20:51:05Z</dcterms:modified>
  <cp:category>Research poster templates</cp:category>
</cp:coreProperties>
</file>