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9" r:id="rId3"/>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41">
          <p15:clr>
            <a:srgbClr val="A4A3A4"/>
          </p15:clr>
        </p15:guide>
        <p15:guide id="5" pos="1319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8929" autoAdjust="0"/>
    <p:restoredTop sz="94830" autoAdjust="0"/>
  </p:normalViewPr>
  <p:slideViewPr>
    <p:cSldViewPr snapToGrid="0" snapToObjects="1" showGuides="1">
      <p:cViewPr>
        <p:scale>
          <a:sx n="33" d="100"/>
          <a:sy n="33" d="100"/>
        </p:scale>
        <p:origin x="1602" y="-1512"/>
      </p:cViewPr>
      <p:guideLst>
        <p:guide orient="horz" pos="265"/>
        <p:guide orient="horz" pos="18541"/>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1" d="100"/>
          <a:sy n="81" d="100"/>
        </p:scale>
        <p:origin x="290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12/16/2025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12/16/2025</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88957"/>
          </a:xfrm>
          <a:prstGeom prst="rect">
            <a:avLst/>
          </a:prstGeom>
        </p:spPr>
        <p:txBody>
          <a:bodyPr wrap="square" lIns="158267" tIns="158267" rIns="158267" bIns="158267">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88957"/>
          </a:xfrm>
          <a:prstGeom prst="rect">
            <a:avLst/>
          </a:prstGeom>
        </p:spPr>
        <p:txBody>
          <a:bodyPr wrap="square" lIns="158267" tIns="158267" rIns="158267" bIns="158267">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88957"/>
          </a:xfrm>
          <a:prstGeom prst="rect">
            <a:avLst/>
          </a:prstGeom>
        </p:spPr>
        <p:txBody>
          <a:bodyPr wrap="square" lIns="158267" tIns="158267" rIns="158267" bIns="158267">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88957"/>
          </a:xfrm>
          <a:prstGeom prst="rect">
            <a:avLst/>
          </a:prstGeom>
        </p:spPr>
        <p:txBody>
          <a:bodyPr wrap="square" lIns="158267" tIns="158267" rIns="158267" bIns="158267">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88957"/>
          </a:xfrm>
          <a:prstGeom prst="rect">
            <a:avLst/>
          </a:prstGeom>
        </p:spPr>
        <p:txBody>
          <a:bodyPr wrap="square" lIns="158267" tIns="158267" rIns="158267" bIns="158267">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114386"/>
            <a:ext cx="15608232" cy="769233"/>
          </a:xfrm>
          <a:prstGeom prst="rect">
            <a:avLst/>
          </a:prstGeom>
        </p:spPr>
        <p:txBody>
          <a:bodyPr lIns="54681" tIns="27341" rIns="54681" bIns="27341">
            <a:normAutofit/>
          </a:bodyPr>
          <a:lstStyle>
            <a:lvl1pPr marL="0" indent="0" algn="ctr">
              <a:buFontTx/>
              <a:buNone/>
              <a:defRPr sz="3600">
                <a:solidFill>
                  <a:schemeClr val="bg1"/>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1937467"/>
            <a:ext cx="15608232" cy="942270"/>
          </a:xfrm>
          <a:prstGeom prst="rect">
            <a:avLst/>
          </a:prstGeom>
        </p:spPr>
        <p:txBody>
          <a:bodyPr lIns="54681" tIns="27341" rIns="54681" bIns="27341" anchor="t" anchorCtr="1">
            <a:normAutofit/>
          </a:bodyPr>
          <a:lstStyle>
            <a:lvl1pPr marL="0" indent="0" algn="ctr">
              <a:buFontTx/>
              <a:buNone/>
              <a:defRPr sz="6000">
                <a:solidFill>
                  <a:schemeClr val="bg1"/>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367463"/>
          </a:xfrm>
          <a:prstGeom prst="rect">
            <a:avLst/>
          </a:prstGeom>
        </p:spPr>
        <p:txBody>
          <a:bodyPr lIns="54681" tIns="27341" rIns="54681" bIns="27341" anchor="t" anchorCtr="1">
            <a:normAutofit/>
          </a:bodyPr>
          <a:lstStyle>
            <a:lvl1pPr marL="0" indent="0" algn="ctr">
              <a:buFontTx/>
              <a:buNone/>
              <a:defRPr sz="8800" b="1">
                <a:solidFill>
                  <a:schemeClr val="bg1"/>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88957"/>
          </a:xfrm>
          <a:prstGeom prst="rect">
            <a:avLst/>
          </a:prstGeom>
        </p:spPr>
        <p:txBody>
          <a:bodyPr wrap="square" lIns="158267" tIns="158267" rIns="158267" bIns="158267">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44187"/>
            <a:ext cx="10096349" cy="620293"/>
          </a:xfrm>
          <a:prstGeom prst="rect">
            <a:avLst/>
          </a:prstGeom>
          <a:noFill/>
        </p:spPr>
        <p:txBody>
          <a:bodyPr wrap="square" lIns="63307" tIns="63307" rIns="63307" bIns="63307" anchor="ctr" anchorCtr="0">
            <a:spAutoFit/>
          </a:bodyPr>
          <a:lstStyle>
            <a:lvl1pPr marL="0" indent="0" algn="ctr">
              <a:buNone/>
              <a:defRPr sz="32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88957"/>
          </a:xfrm>
          <a:prstGeom prst="rect">
            <a:avLst/>
          </a:prstGeom>
        </p:spPr>
        <p:txBody>
          <a:bodyPr wrap="square" lIns="158267" tIns="158267" rIns="158267" bIns="158267">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580" y="13579647"/>
            <a:ext cx="10094847" cy="688957"/>
          </a:xfrm>
          <a:prstGeom prst="rect">
            <a:avLst/>
          </a:prstGeom>
        </p:spPr>
        <p:txBody>
          <a:bodyPr wrap="square" lIns="158267" tIns="158267" rIns="158267" bIns="158267">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1">
                    <a:lumMod val="50000"/>
                  </a:schemeClr>
                </a:solidFill>
                <a:latin typeface="Calibri" panose="020F0502020204030204" pitchFamily="34" charset="0"/>
                <a:cs typeface="Calibri" panose="020F050202020403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88957"/>
          </a:xfrm>
          <a:prstGeom prst="rect">
            <a:avLst/>
          </a:prstGeom>
        </p:spPr>
        <p:txBody>
          <a:bodyPr wrap="square" lIns="158267" tIns="158267" rIns="158267" bIns="158267">
            <a:spAutoFit/>
          </a:bodyPr>
          <a:lstStyle>
            <a:lvl1pPr marL="0" indent="0">
              <a:buNone/>
              <a:defRPr sz="2400">
                <a:solidFill>
                  <a:schemeClr val="tx1"/>
                </a:solidFill>
                <a:latin typeface="Calibri" panose="020F0502020204030204" pitchFamily="34" charset="0"/>
                <a:cs typeface="Calibri" panose="020F0502020204030204" pitchFamily="34"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tx1"/>
                </a:solidFill>
                <a:latin typeface="Calibri" panose="020F0502020204030204" pitchFamily="34" charset="0"/>
                <a:cs typeface="Calibri" panose="020F0502020204030204" pitchFamily="34"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15" name="Text Placeholder 76">
            <a:extLst>
              <a:ext uri="{FF2B5EF4-FFF2-40B4-BE49-F238E27FC236}">
                <a16:creationId xmlns:a16="http://schemas.microsoft.com/office/drawing/2014/main" id="{53038E1C-F6E5-BB44-B979-6031E0B53CEE}"/>
              </a:ext>
            </a:extLst>
          </p:cNvPr>
          <p:cNvSpPr>
            <a:spLocks noGrp="1"/>
          </p:cNvSpPr>
          <p:nvPr>
            <p:ph type="body" sz="quarter" idx="150" hasCustomPrompt="1"/>
          </p:nvPr>
        </p:nvSpPr>
        <p:spPr>
          <a:xfrm>
            <a:off x="2890078" y="3114386"/>
            <a:ext cx="15608232" cy="769233"/>
          </a:xfrm>
          <a:prstGeom prst="rect">
            <a:avLst/>
          </a:prstGeom>
        </p:spPr>
        <p:txBody>
          <a:bodyPr lIns="54681" tIns="27341" rIns="54681" bIns="27341">
            <a:normAutofit/>
          </a:bodyPr>
          <a:lstStyle>
            <a:lvl1pPr marL="0" indent="0" algn="ctr">
              <a:buFontTx/>
              <a:buNone/>
              <a:defRPr sz="3600">
                <a:solidFill>
                  <a:schemeClr val="bg1"/>
                </a:solidFill>
                <a:latin typeface="Calibri" panose="020F0502020204030204" pitchFamily="34" charset="0"/>
                <a:cs typeface="Calibri" panose="020F050202020403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16" name="Text Placeholder 76">
            <a:extLst>
              <a:ext uri="{FF2B5EF4-FFF2-40B4-BE49-F238E27FC236}">
                <a16:creationId xmlns:a16="http://schemas.microsoft.com/office/drawing/2014/main" id="{E568CFEF-90B2-ED4E-A3DF-25465075A4A4}"/>
              </a:ext>
            </a:extLst>
          </p:cNvPr>
          <p:cNvSpPr>
            <a:spLocks noGrp="1"/>
          </p:cNvSpPr>
          <p:nvPr>
            <p:ph type="body" sz="quarter" idx="151" hasCustomPrompt="1"/>
          </p:nvPr>
        </p:nvSpPr>
        <p:spPr>
          <a:xfrm>
            <a:off x="2890078" y="1937467"/>
            <a:ext cx="15608232" cy="942270"/>
          </a:xfrm>
          <a:prstGeom prst="rect">
            <a:avLst/>
          </a:prstGeom>
        </p:spPr>
        <p:txBody>
          <a:bodyPr lIns="54681" tIns="27341" rIns="54681" bIns="27341" anchor="t" anchorCtr="1">
            <a:normAutofit/>
          </a:bodyPr>
          <a:lstStyle>
            <a:lvl1pPr marL="0" indent="0" algn="ctr">
              <a:buFontTx/>
              <a:buNone/>
              <a:defRPr sz="6000">
                <a:solidFill>
                  <a:schemeClr val="bg1"/>
                </a:solidFill>
                <a:latin typeface="Calibri" panose="020F0502020204030204" pitchFamily="34" charset="0"/>
                <a:cs typeface="Calibri" panose="020F050202020403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17" name="Text Placeholder 76">
            <a:extLst>
              <a:ext uri="{FF2B5EF4-FFF2-40B4-BE49-F238E27FC236}">
                <a16:creationId xmlns:a16="http://schemas.microsoft.com/office/drawing/2014/main" id="{110C2E32-B780-0B47-BCFC-32C39BB606CC}"/>
              </a:ext>
            </a:extLst>
          </p:cNvPr>
          <p:cNvSpPr>
            <a:spLocks noGrp="1"/>
          </p:cNvSpPr>
          <p:nvPr>
            <p:ph type="body" sz="quarter" idx="153" hasCustomPrompt="1"/>
          </p:nvPr>
        </p:nvSpPr>
        <p:spPr>
          <a:xfrm>
            <a:off x="2890078" y="348658"/>
            <a:ext cx="15608232" cy="1367463"/>
          </a:xfrm>
          <a:prstGeom prst="rect">
            <a:avLst/>
          </a:prstGeom>
        </p:spPr>
        <p:txBody>
          <a:bodyPr lIns="54681" tIns="27341" rIns="54681" bIns="27341" anchor="t" anchorCtr="1">
            <a:normAutofit/>
          </a:bodyPr>
          <a:lstStyle>
            <a:lvl1pPr marL="0" indent="0" algn="ctr">
              <a:buFontTx/>
              <a:buNone/>
              <a:defRPr sz="8800" b="1">
                <a:solidFill>
                  <a:schemeClr val="bg1"/>
                </a:solidFill>
                <a:latin typeface="Calibri" panose="020F0502020204030204" pitchFamily="34" charset="0"/>
                <a:cs typeface="Calibri" panose="020F0502020204030204" pitchFamily="34" charset="0"/>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5" name="Rectangle 36">
            <a:extLst>
              <a:ext uri="{FF2B5EF4-FFF2-40B4-BE49-F238E27FC236}">
                <a16:creationId xmlns:a16="http://schemas.microsoft.com/office/drawing/2014/main" id="{148899D2-F87B-7D4A-940C-9BB0DC8D7B1B}"/>
              </a:ext>
            </a:extLst>
          </p:cNvPr>
          <p:cNvSpPr>
            <a:spLocks noChangeArrowheads="1"/>
          </p:cNvSpPr>
          <p:nvPr userDrawn="1"/>
        </p:nvSpPr>
        <p:spPr bwMode="auto">
          <a:xfrm>
            <a:off x="-29656" y="28561542"/>
            <a:ext cx="21418044" cy="1713671"/>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6" name="Rectangle 36">
            <a:extLst>
              <a:ext uri="{FF2B5EF4-FFF2-40B4-BE49-F238E27FC236}">
                <a16:creationId xmlns:a16="http://schemas.microsoft.com/office/drawing/2014/main" id="{09E8948A-DB0F-864C-8715-FA021C4F13CE}"/>
              </a:ext>
            </a:extLst>
          </p:cNvPr>
          <p:cNvSpPr>
            <a:spLocks noChangeArrowheads="1"/>
          </p:cNvSpPr>
          <p:nvPr userDrawn="1"/>
        </p:nvSpPr>
        <p:spPr bwMode="auto">
          <a:xfrm>
            <a:off x="0" y="0"/>
            <a:ext cx="21388388" cy="5214631"/>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7" name="Rounded Rectangle 6">
            <a:extLst>
              <a:ext uri="{FF2B5EF4-FFF2-40B4-BE49-F238E27FC236}">
                <a16:creationId xmlns:a16="http://schemas.microsoft.com/office/drawing/2014/main" id="{92839F0C-14F1-3C4A-A88E-227079491961}"/>
              </a:ext>
            </a:extLst>
          </p:cNvPr>
          <p:cNvSpPr/>
          <p:nvPr userDrawn="1"/>
        </p:nvSpPr>
        <p:spPr>
          <a:xfrm>
            <a:off x="260237" y="4249252"/>
            <a:ext cx="20867914" cy="25169125"/>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sp>
        <p:nvSpPr>
          <p:cNvPr id="3" name="Rectangle 36">
            <a:extLst>
              <a:ext uri="{FF2B5EF4-FFF2-40B4-BE49-F238E27FC236}">
                <a16:creationId xmlns:a16="http://schemas.microsoft.com/office/drawing/2014/main" id="{E76F7FBE-D029-2A4F-9D68-2D5FEA1A6F12}"/>
              </a:ext>
            </a:extLst>
          </p:cNvPr>
          <p:cNvSpPr>
            <a:spLocks noChangeArrowheads="1"/>
          </p:cNvSpPr>
          <p:nvPr userDrawn="1"/>
        </p:nvSpPr>
        <p:spPr bwMode="auto">
          <a:xfrm>
            <a:off x="-29656" y="28561542"/>
            <a:ext cx="21418044" cy="1713671"/>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4" name="Text Box 14">
            <a:extLst>
              <a:ext uri="{FF2B5EF4-FFF2-40B4-BE49-F238E27FC236}">
                <a16:creationId xmlns:a16="http://schemas.microsoft.com/office/drawing/2014/main" id="{4FDA1A66-F76C-DD40-9968-A94D3E782B68}"/>
              </a:ext>
            </a:extLst>
          </p:cNvPr>
          <p:cNvSpPr txBox="1">
            <a:spLocks noChangeArrowheads="1"/>
          </p:cNvSpPr>
          <p:nvPr userDrawn="1"/>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
        <p:nvSpPr>
          <p:cNvPr id="5" name="Rectangle 36">
            <a:extLst>
              <a:ext uri="{FF2B5EF4-FFF2-40B4-BE49-F238E27FC236}">
                <a16:creationId xmlns:a16="http://schemas.microsoft.com/office/drawing/2014/main" id="{3220F648-E479-A147-B7F7-6428B55FEDF9}"/>
              </a:ext>
            </a:extLst>
          </p:cNvPr>
          <p:cNvSpPr>
            <a:spLocks noChangeArrowheads="1"/>
          </p:cNvSpPr>
          <p:nvPr userDrawn="1"/>
        </p:nvSpPr>
        <p:spPr bwMode="auto">
          <a:xfrm>
            <a:off x="0" y="0"/>
            <a:ext cx="21388388" cy="5214631"/>
          </a:xfrm>
          <a:prstGeom prst="rect">
            <a:avLst/>
          </a:prstGeom>
          <a:solidFill>
            <a:schemeClr val="accent1">
              <a:lumMod val="50000"/>
            </a:schemeClr>
          </a:solidFill>
          <a:ln w="9525">
            <a:noFill/>
            <a:miter lim="800000"/>
            <a:headEnd/>
            <a:tailEnd/>
          </a:ln>
          <a:effectLst/>
        </p:spPr>
        <p:txBody>
          <a:bodyPr wrap="none" lIns="260086" tIns="130043" rIns="260086" bIns="130043" anchor="ctr"/>
          <a:lstStyle/>
          <a:p>
            <a:pPr>
              <a:defRPr/>
            </a:pPr>
            <a:endParaRPr lang="en-US" sz="13978" dirty="0"/>
          </a:p>
        </p:txBody>
      </p:sp>
      <p:sp>
        <p:nvSpPr>
          <p:cNvPr id="6" name="Rounded Rectangle 5">
            <a:extLst>
              <a:ext uri="{FF2B5EF4-FFF2-40B4-BE49-F238E27FC236}">
                <a16:creationId xmlns:a16="http://schemas.microsoft.com/office/drawing/2014/main" id="{95E0209C-F267-6D47-8491-32D4731EE35D}"/>
              </a:ext>
            </a:extLst>
          </p:cNvPr>
          <p:cNvSpPr/>
          <p:nvPr userDrawn="1"/>
        </p:nvSpPr>
        <p:spPr>
          <a:xfrm>
            <a:off x="260237" y="4249252"/>
            <a:ext cx="20867914" cy="25169125"/>
          </a:xfrm>
          <a:prstGeom prst="roundRect">
            <a:avLst>
              <a:gd name="adj" fmla="val 0"/>
            </a:avLst>
          </a:prstGeom>
          <a:solidFill>
            <a:schemeClr val="bg1"/>
          </a:solidFill>
          <a:ln w="19050">
            <a:solidFill>
              <a:schemeClr val="accent1">
                <a:lumMod val="50000"/>
              </a:schemeClr>
            </a:solidFill>
          </a:ln>
          <a:effectLst>
            <a:outerShdw blurRad="355600" sx="101000" sy="101000" algn="ctr"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978"/>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jpeg"/><Relationship Id="rId3" Type="http://schemas.openxmlformats.org/officeDocument/2006/relationships/image" Target="../media/image2.png"/><Relationship Id="rId7" Type="http://schemas.openxmlformats.org/officeDocument/2006/relationships/image" Target="../media/image4.emf"/><Relationship Id="rId12" Type="http://schemas.openxmlformats.org/officeDocument/2006/relationships/image" Target="../media/image9.png"/><Relationship Id="rId2" Type="http://schemas.openxmlformats.org/officeDocument/2006/relationships/image" Target="../media/image1.png"/><Relationship Id="rId16"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oleObject" Target="../embeddings/oleObject1.bin"/><Relationship Id="rId11" Type="http://schemas.openxmlformats.org/officeDocument/2006/relationships/image" Target="../media/image8.png"/><Relationship Id="rId5" Type="http://schemas.openxmlformats.org/officeDocument/2006/relationships/image" Target="../media/image3.png"/><Relationship Id="rId15" Type="http://schemas.openxmlformats.org/officeDocument/2006/relationships/image" Target="../media/image12.jpg"/><Relationship Id="rId10" Type="http://schemas.openxmlformats.org/officeDocument/2006/relationships/image" Target="../media/image7.png"/><Relationship Id="rId4" Type="http://schemas.openxmlformats.org/officeDocument/2006/relationships/hyperlink" Target="https://doi.org/10.1016/" TargetMode="External"/><Relationship Id="rId9" Type="http://schemas.openxmlformats.org/officeDocument/2006/relationships/image" Target="../media/image6.pn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920569-DA08-1A4F-86D4-950ED8C5EFFE}"/>
              </a:ext>
            </a:extLst>
          </p:cNvPr>
          <p:cNvSpPr>
            <a:spLocks noGrp="1"/>
          </p:cNvSpPr>
          <p:nvPr>
            <p:ph type="body" sz="quarter" idx="10"/>
          </p:nvPr>
        </p:nvSpPr>
        <p:spPr>
          <a:xfrm>
            <a:off x="440616" y="5365571"/>
            <a:ext cx="10101856" cy="8592659"/>
          </a:xfrm>
        </p:spPr>
        <p:txBody>
          <a:bodyPr/>
          <a:lstStyle/>
          <a:p>
            <a:pPr algn="just"/>
            <a:r>
              <a:rPr lang="en-US" sz="1600" dirty="0"/>
              <a:t>The increasing adoption of hydrogen as a sustainable energy carrier is becoming paramount amid growing apprehensions regarding the environmental impact and finite nature of fossil fuels, which exacerbate pollution and hinder long-term ecological balance. In the evolving landscape of the hydrogen economy, numerous innovative technologies have emerged, with anion exchange membrane fuel cells (AEMFCs) emerging as a pivotal component. These systems have garnered substantial attention due to their potential as a more economical substitute for proton exchange membrane fuel cells (PEMFCs). Nevertheless, advancing high-efficiency AEMFCs demands the creation of anion exchange membranes (AEMs) that exhibit a harmonious blend of attributes, akin to those found in established </a:t>
            </a:r>
            <a:r>
              <a:rPr lang="en-US" sz="1600" dirty="0" err="1"/>
              <a:t>Nafion</a:t>
            </a:r>
            <a:r>
              <a:rPr lang="en-US" sz="1600" dirty="0"/>
              <a:t> membranes employed in PEMFCs. One of the foremost obstacles in this domain lies in striking an equilibrium among competing membrane characteristics</a:t>
            </a:r>
          </a:p>
          <a:p>
            <a:pPr algn="just"/>
            <a:endParaRPr lang="en-US" sz="1600" dirty="0"/>
          </a:p>
          <a:p>
            <a:pPr algn="just"/>
            <a:endParaRPr lang="en-US" sz="1600" dirty="0"/>
          </a:p>
          <a:p>
            <a:pPr algn="just"/>
            <a:endParaRPr lang="en-US" sz="1600" dirty="0"/>
          </a:p>
          <a:p>
            <a:pPr algn="just"/>
            <a:endParaRPr lang="en-US" sz="1600" dirty="0"/>
          </a:p>
          <a:p>
            <a:pPr algn="just"/>
            <a:endParaRPr lang="en-US" sz="1600" dirty="0"/>
          </a:p>
          <a:p>
            <a:pPr algn="just"/>
            <a:endParaRPr lang="en-US" sz="1600" dirty="0"/>
          </a:p>
          <a:p>
            <a:pPr algn="just"/>
            <a:endParaRPr lang="en-US" sz="1600" dirty="0"/>
          </a:p>
          <a:p>
            <a:pPr algn="just"/>
            <a:endParaRPr lang="en-US" sz="1600" dirty="0"/>
          </a:p>
          <a:p>
            <a:pPr algn="just"/>
            <a:endParaRPr lang="en-US" sz="1600" dirty="0"/>
          </a:p>
          <a:p>
            <a:pPr algn="just"/>
            <a:endParaRPr lang="en-US" sz="1600" dirty="0"/>
          </a:p>
          <a:p>
            <a:pPr algn="just"/>
            <a:endParaRPr lang="en-US" sz="1600" dirty="0"/>
          </a:p>
          <a:p>
            <a:pPr algn="just"/>
            <a:r>
              <a:rPr lang="en-US" sz="1600" dirty="0"/>
              <a:t>For example, augmenting the density of cationic functional groups within the membrane architecture enhances ionic conductivity, yet it often undermines the material's dimensional integrity and mechanical robustness, such as tensile strength (TS). Consequently, it is imperative to devise effective methodologies that facilitate a judicious compromise across these essential parameters, thereby fostering the evolution of superior AEMs. Such approaches must prioritize the amplification of ion conductivity and ion exchange capacity (IEC) while safeguarding structural stability and mechanical endurance. Moreover, they should ensure commendable thermal resilience and chemical durability to withstand operational rigors.</a:t>
            </a:r>
          </a:p>
          <a:p>
            <a:pPr algn="just"/>
            <a:r>
              <a:rPr lang="en-US" sz="1600" dirty="0"/>
              <a:t>By addressing these multifaceted challenges through targeted research and material engineering, the hydrogen sector can accelerate the transition toward cleaner energy solutions. This not only mitigates reliance on non-renewable resources but also promotes broader applications in transportation, stationary power generation, and industrial processes, ultimately contributing to global sustainability goals.</a:t>
            </a:r>
          </a:p>
        </p:txBody>
      </p:sp>
      <p:sp>
        <p:nvSpPr>
          <p:cNvPr id="3" name="Text Placeholder 2">
            <a:extLst>
              <a:ext uri="{FF2B5EF4-FFF2-40B4-BE49-F238E27FC236}">
                <a16:creationId xmlns:a16="http://schemas.microsoft.com/office/drawing/2014/main" id="{A47FC705-4C38-8D4C-88C9-95D0FFAEAE1E}"/>
              </a:ext>
            </a:extLst>
          </p:cNvPr>
          <p:cNvSpPr>
            <a:spLocks noGrp="1"/>
          </p:cNvSpPr>
          <p:nvPr>
            <p:ph type="body" sz="quarter" idx="11"/>
          </p:nvPr>
        </p:nvSpPr>
        <p:spPr/>
        <p:txBody>
          <a:bodyPr/>
          <a:lstStyle/>
          <a:p>
            <a:r>
              <a:rPr lang="en-US" dirty="0"/>
              <a:t>Introduction</a:t>
            </a:r>
          </a:p>
        </p:txBody>
      </p:sp>
      <p:sp>
        <p:nvSpPr>
          <p:cNvPr id="4" name="Text Placeholder 3">
            <a:extLst>
              <a:ext uri="{FF2B5EF4-FFF2-40B4-BE49-F238E27FC236}">
                <a16:creationId xmlns:a16="http://schemas.microsoft.com/office/drawing/2014/main" id="{53A85626-29B5-1148-BAED-5BEE30E4AFCB}"/>
              </a:ext>
            </a:extLst>
          </p:cNvPr>
          <p:cNvSpPr>
            <a:spLocks noGrp="1"/>
          </p:cNvSpPr>
          <p:nvPr>
            <p:ph type="body" sz="quarter" idx="20"/>
          </p:nvPr>
        </p:nvSpPr>
        <p:spPr>
          <a:xfrm>
            <a:off x="390942" y="25008470"/>
            <a:ext cx="10096349" cy="566030"/>
          </a:xfrm>
        </p:spPr>
        <p:txBody>
          <a:bodyPr/>
          <a:lstStyle/>
          <a:p>
            <a:r>
              <a:rPr lang="en-US" dirty="0"/>
              <a:t>Results and Discussion</a:t>
            </a:r>
          </a:p>
        </p:txBody>
      </p:sp>
      <p:sp>
        <p:nvSpPr>
          <p:cNvPr id="9" name="Text Placeholder 8">
            <a:extLst>
              <a:ext uri="{FF2B5EF4-FFF2-40B4-BE49-F238E27FC236}">
                <a16:creationId xmlns:a16="http://schemas.microsoft.com/office/drawing/2014/main" id="{06BEBD71-444B-9744-A936-61DFA32BC553}"/>
              </a:ext>
            </a:extLst>
          </p:cNvPr>
          <p:cNvSpPr>
            <a:spLocks noGrp="1"/>
          </p:cNvSpPr>
          <p:nvPr>
            <p:ph type="body" sz="quarter" idx="29"/>
          </p:nvPr>
        </p:nvSpPr>
        <p:spPr>
          <a:xfrm>
            <a:off x="10948612" y="27268367"/>
            <a:ext cx="10085926" cy="566030"/>
          </a:xfrm>
        </p:spPr>
        <p:txBody>
          <a:bodyPr/>
          <a:lstStyle/>
          <a:p>
            <a:r>
              <a:rPr lang="en-US" dirty="0"/>
              <a:t>REFERENCES</a:t>
            </a:r>
          </a:p>
        </p:txBody>
      </p:sp>
      <p:sp>
        <p:nvSpPr>
          <p:cNvPr id="13" name="Text Placeholder 12">
            <a:extLst>
              <a:ext uri="{FF2B5EF4-FFF2-40B4-BE49-F238E27FC236}">
                <a16:creationId xmlns:a16="http://schemas.microsoft.com/office/drawing/2014/main" id="{FFA1135C-C9D4-EF48-9FE8-91B6E5DB28C8}"/>
              </a:ext>
            </a:extLst>
          </p:cNvPr>
          <p:cNvSpPr>
            <a:spLocks noGrp="1"/>
          </p:cNvSpPr>
          <p:nvPr>
            <p:ph type="body" sz="quarter" idx="151"/>
          </p:nvPr>
        </p:nvSpPr>
        <p:spPr>
          <a:xfrm>
            <a:off x="3020188" y="3027641"/>
            <a:ext cx="15608232" cy="1185147"/>
          </a:xfrm>
        </p:spPr>
        <p:txBody>
          <a:bodyPr>
            <a:normAutofit fontScale="47500" lnSpcReduction="20000"/>
          </a:bodyPr>
          <a:lstStyle/>
          <a:p>
            <a:r>
              <a:rPr lang="en-US" sz="3600" dirty="0"/>
              <a:t>Hamed GHAEDRAHMATI</a:t>
            </a:r>
          </a:p>
          <a:p>
            <a:r>
              <a:rPr lang="en-US" sz="3600" b="1" dirty="0">
                <a:effectLst>
                  <a:outerShdw blurRad="38100" dist="38100" dir="2700000" algn="tl">
                    <a:srgbClr val="000000">
                      <a:alpha val="43137"/>
                    </a:srgbClr>
                  </a:outerShdw>
                </a:effectLst>
              </a:rPr>
              <a:t>Supervisors: </a:t>
            </a:r>
            <a:r>
              <a:rPr lang="en-US" sz="3600" dirty="0">
                <a:effectLst>
                  <a:outerShdw blurRad="38100" dist="38100" dir="2700000" algn="tl">
                    <a:srgbClr val="000000">
                      <a:alpha val="43137"/>
                    </a:srgbClr>
                  </a:outerShdw>
                </a:effectLst>
              </a:rPr>
              <a:t>Ahmad RAMAZANI S.A</a:t>
            </a:r>
            <a:r>
              <a:rPr lang="en-US" sz="3600" baseline="30000" dirty="0">
                <a:effectLst>
                  <a:outerShdw blurRad="38100" dist="38100" dir="2700000" algn="tl">
                    <a:srgbClr val="000000">
                      <a:alpha val="43137"/>
                    </a:srgbClr>
                  </a:outerShdw>
                </a:effectLst>
              </a:rPr>
              <a:t>1</a:t>
            </a:r>
            <a:r>
              <a:rPr lang="en-US" sz="3600" dirty="0"/>
              <a:t>, Minhua SHAO</a:t>
            </a:r>
            <a:r>
              <a:rPr lang="en-US" sz="3600" baseline="30000" dirty="0"/>
              <a:t>2</a:t>
            </a:r>
          </a:p>
          <a:p>
            <a:r>
              <a:rPr lang="en-US" altLang="en-US" sz="3600" dirty="0">
                <a:cs typeface="B Nazanin" panose="00000400000000000000" pitchFamily="2" charset="-78"/>
              </a:rPr>
              <a:t>Department of Chemical and Petroleum Engineering, Sharif University of Technology, Tehran, Iran</a:t>
            </a:r>
            <a:br>
              <a:rPr lang="en-US" altLang="en-US" sz="3600" dirty="0">
                <a:cs typeface="B Nazanin" panose="00000400000000000000" pitchFamily="2" charset="-78"/>
              </a:rPr>
            </a:br>
            <a:r>
              <a:rPr lang="en-US" sz="3700" dirty="0">
                <a:cs typeface="B Nazanin" panose="00000400000000000000" pitchFamily="2" charset="-78"/>
              </a:rPr>
              <a:t>Department of Chemical and Biological Engineering, The Hong Kong University of Science and Technology, Clear Water Bay, Kowloon, Hong Kong, China</a:t>
            </a:r>
            <a:endParaRPr lang="en-US" altLang="en-US" sz="3700" dirty="0">
              <a:cs typeface="B Nazanin" panose="00000400000000000000" pitchFamily="2" charset="-78"/>
            </a:endParaRPr>
          </a:p>
          <a:p>
            <a:endParaRPr lang="en-US" sz="3600" dirty="0"/>
          </a:p>
          <a:p>
            <a:endParaRPr lang="en-US" sz="3600" dirty="0"/>
          </a:p>
        </p:txBody>
      </p:sp>
      <p:sp>
        <p:nvSpPr>
          <p:cNvPr id="14" name="Text Placeholder 13">
            <a:extLst>
              <a:ext uri="{FF2B5EF4-FFF2-40B4-BE49-F238E27FC236}">
                <a16:creationId xmlns:a16="http://schemas.microsoft.com/office/drawing/2014/main" id="{3CE50007-F8E3-E34A-9DB2-D99D28B6837D}"/>
              </a:ext>
            </a:extLst>
          </p:cNvPr>
          <p:cNvSpPr>
            <a:spLocks noGrp="1"/>
          </p:cNvSpPr>
          <p:nvPr>
            <p:ph type="body" sz="quarter" idx="153"/>
          </p:nvPr>
        </p:nvSpPr>
        <p:spPr>
          <a:xfrm>
            <a:off x="631616" y="1700710"/>
            <a:ext cx="20150234" cy="1497018"/>
          </a:xfrm>
        </p:spPr>
        <p:txBody>
          <a:bodyPr>
            <a:normAutofit lnSpcReduction="10000"/>
          </a:bodyPr>
          <a:lstStyle/>
          <a:p>
            <a:pPr algn="ctr">
              <a:lnSpc>
                <a:spcPct val="115000"/>
              </a:lnSpc>
              <a:spcAft>
                <a:spcPts val="800"/>
              </a:spcAft>
            </a:pPr>
            <a:r>
              <a:rPr lang="en-US" sz="4400" b="1" kern="100" dirty="0">
                <a:effectLst/>
                <a:latin typeface="Arial" panose="020B0604020202020204" pitchFamily="34" charset="0"/>
                <a:ea typeface="Aptos" panose="020B0004020202020204" pitchFamily="34" charset="0"/>
                <a:cs typeface="Arial" panose="020B0604020202020204" pitchFamily="34" charset="0"/>
              </a:rPr>
              <a:t>Preparation and Characterization of Ether-Free and Durable Anion Exchange Membrane for Alkaline Fuel Cell and Electrolyzer</a:t>
            </a:r>
            <a:endParaRPr lang="en-US" sz="4000" kern="100" dirty="0">
              <a:effectLst/>
              <a:latin typeface="Aptos" panose="020B0004020202020204" pitchFamily="34" charset="0"/>
              <a:ea typeface="Aptos" panose="020B00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1058" name="Text Placeholder 10">
                <a:extLst>
                  <a:ext uri="{FF2B5EF4-FFF2-40B4-BE49-F238E27FC236}">
                    <a16:creationId xmlns:a16="http://schemas.microsoft.com/office/drawing/2014/main" id="{653981E9-302D-D531-FC82-6897D11A7C5A}"/>
                  </a:ext>
                </a:extLst>
              </p:cNvPr>
              <p:cNvSpPr txBox="1">
                <a:spLocks/>
              </p:cNvSpPr>
              <p:nvPr/>
            </p:nvSpPr>
            <p:spPr>
              <a:xfrm>
                <a:off x="491504" y="25370754"/>
                <a:ext cx="10102728" cy="3913622"/>
              </a:xfrm>
              <a:prstGeom prst="rect">
                <a:avLst/>
              </a:prstGeom>
            </p:spPr>
            <p:txBody>
              <a:bodyPr wrap="square" lIns="158267" tIns="158267" rIns="158267" bIns="158267">
                <a:spAutoFit/>
              </a:bodyPr>
              <a:lstStyle>
                <a:lvl1pPr marL="0" indent="0" algn="l" defTabSz="3038715" rtl="0" eaLnBrk="1" latinLnBrk="0" hangingPunct="1">
                  <a:spcBef>
                    <a:spcPct val="20000"/>
                  </a:spcBef>
                  <a:buFont typeface="Arial"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1028732"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2pPr>
                <a:lvl3pPr marL="1424397"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3pPr>
                <a:lvl4pPr marL="1859630" indent="-4352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4pPr>
                <a:lvl5pPr marL="2176163" indent="-3165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pPr algn="just"/>
                <a:r>
                  <a:rPr lang="en-US" sz="1600" b="1" baseline="30000" dirty="0">
                    <a:latin typeface="Calibri" panose="020F0502020204030204" pitchFamily="34" charset="0"/>
                    <a:cs typeface="Calibri" panose="020F0502020204030204" pitchFamily="34" charset="0"/>
                  </a:rPr>
                  <a:t>1</a:t>
                </a:r>
                <a:r>
                  <a:rPr lang="en-US" sz="1600" b="1" dirty="0">
                    <a:latin typeface="Calibri" panose="020F0502020204030204" pitchFamily="34" charset="0"/>
                    <a:cs typeface="Calibri" panose="020F0502020204030204" pitchFamily="34" charset="0"/>
                  </a:rPr>
                  <a:t>H NMR:   </a:t>
                </a:r>
                <a:r>
                  <a:rPr lang="en-US" sz="1600" dirty="0"/>
                  <a:t>The chemical structures of quaternized AEM (PTP80-Mp-Pyr20-5B1P) were acquired using </a:t>
                </a:r>
                <a:r>
                  <a:rPr lang="en-US" sz="1600" baseline="30000" dirty="0"/>
                  <a:t>1</a:t>
                </a:r>
                <a:r>
                  <a:rPr lang="en-US" sz="1600" dirty="0"/>
                  <a:t>H NMR spectroscopy (Bruker Advance 400 spectrometer). The PTP80-Mp-Pyr20-5B1P was dissolved in DMSO-d6 with 5 vol% TFA, which shifts water peaks to reveal piperidine and quaternary ammonium peaks. Results confirmed that pyrrole monomers are present inside polymer backbone, following by quaternization by 5-bromo-1-pentene. The amount of fully quaternized polymer was determined by calculating integral area under the alkene proton groups and overall protons on p-terphenyl and pyrrole monomers on polymer chain.</a:t>
                </a:r>
              </a:p>
              <a:p>
                <a:pPr algn="just" rtl="0" eaLnBrk="1" latinLnBrk="0" hangingPunct="1">
                  <a:spcBef>
                    <a:spcPts val="0"/>
                  </a:spcBef>
                  <a:spcAft>
                    <a:spcPts val="0"/>
                  </a:spcAft>
                </a:pPr>
                <a:r>
                  <a:rPr lang="en-US" sz="1600" b="1" dirty="0"/>
                  <a:t>Hydroxide conductivity: </a:t>
                </a:r>
                <a:r>
                  <a:rPr lang="en-US" sz="1600" dirty="0"/>
                  <a:t>For the assessment of membrane conductivity, a specialized fixture incorporating platinum electrodes was employed. This apparatus was immersed in degassed deionized (DI) water maintained at a predetermined temperature. Impedance analyses were performed using an alternating current (AC) with an amplitude of 100 µA, spanning a frequency spectrum from 10 Hz to 1 </a:t>
                </a:r>
                <a:r>
                  <a:rPr lang="en-US" sz="1600" dirty="0" err="1"/>
                  <a:t>MHz.</a:t>
                </a:r>
                <a:r>
                  <a:rPr lang="en-US" sz="1600" dirty="0"/>
                  <a:t> The resulting Nyquist plots were analyzed and fitted through the </a:t>
                </a:r>
                <a:r>
                  <a:rPr lang="en-US" sz="1600" dirty="0" err="1"/>
                  <a:t>ZView</a:t>
                </a:r>
                <a:r>
                  <a:rPr lang="en-US" sz="1600" dirty="0"/>
                  <a:t> 4 software package. Subsequently, the ionic conductivity (σ) was determined by applying the appropriate equation as follows: </a:t>
                </a:r>
                <a14:m>
                  <m:oMath xmlns:m="http://schemas.openxmlformats.org/officeDocument/2006/math">
                    <m:r>
                      <a:rPr lang="fa-IR" sz="1800" i="1" smtClean="0">
                        <a:solidFill>
                          <a:srgbClr val="000000"/>
                        </a:solidFill>
                        <a:effectLst/>
                        <a:latin typeface="Cambria Math" panose="02040503050406030204" pitchFamily="18" charset="0"/>
                        <a:ea typeface="Times New Roman" panose="02020603050405020304" pitchFamily="18" charset="0"/>
                        <a:cs typeface="Cambria Math" panose="02040503050406030204" pitchFamily="18" charset="0"/>
                      </a:rPr>
                      <m:t>𝜎</m:t>
                    </m:r>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1200" i="1">
                            <a:solidFill>
                              <a:srgbClr val="000000"/>
                            </a:solidFill>
                            <a:effectLst/>
                            <a:latin typeface="Cambria Math" panose="02040503050406030204" pitchFamily="18" charset="0"/>
                          </a:rPr>
                        </m:ctrlPr>
                      </m:fPr>
                      <m:num>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𝐿</m:t>
                        </m:r>
                      </m:num>
                      <m:den>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𝑅</m:t>
                        </m:r>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𝑊</m:t>
                        </m:r>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en-US" sz="1800"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𝑇</m:t>
                        </m:r>
                      </m:den>
                    </m:f>
                  </m:oMath>
                </a14:m>
                <a:endParaRPr lang="en-US" sz="1600" dirty="0"/>
              </a:p>
              <a:p>
                <a:pPr marL="0" algn="just" rtl="0" eaLnBrk="1" latinLnBrk="0" hangingPunct="1">
                  <a:spcBef>
                    <a:spcPts val="0"/>
                  </a:spcBef>
                  <a:spcAft>
                    <a:spcPts val="0"/>
                  </a:spcAft>
                </a:pPr>
                <a:r>
                  <a:rPr lang="en-US" sz="1600" dirty="0"/>
                  <a:t>where T, W, and R represent the thickness, width, and impedance of the membranes, respectively, and L denotes the distance between the elec­trodes.</a:t>
                </a:r>
                <a:endParaRPr lang="en-US" sz="1600" b="1" dirty="0">
                  <a:effectLst>
                    <a:outerShdw blurRad="38100" dist="38100" dir="2700000" algn="tl">
                      <a:srgbClr val="000000">
                        <a:alpha val="43137"/>
                      </a:srgbClr>
                    </a:outerShdw>
                  </a:effectLst>
                </a:endParaRPr>
              </a:p>
            </p:txBody>
          </p:sp>
        </mc:Choice>
        <mc:Fallback xmlns="">
          <p:sp>
            <p:nvSpPr>
              <p:cNvPr id="1058" name="Text Placeholder 10">
                <a:extLst>
                  <a:ext uri="{FF2B5EF4-FFF2-40B4-BE49-F238E27FC236}">
                    <a16:creationId xmlns:a16="http://schemas.microsoft.com/office/drawing/2014/main" id="{653981E9-302D-D531-FC82-6897D11A7C5A}"/>
                  </a:ext>
                </a:extLst>
              </p:cNvPr>
              <p:cNvSpPr txBox="1">
                <a:spLocks noRot="1" noChangeAspect="1" noMove="1" noResize="1" noEditPoints="1" noAdjustHandles="1" noChangeArrowheads="1" noChangeShapeType="1" noTextEdit="1"/>
              </p:cNvSpPr>
              <p:nvPr/>
            </p:nvSpPr>
            <p:spPr>
              <a:xfrm>
                <a:off x="491504" y="25370754"/>
                <a:ext cx="10102728" cy="3913622"/>
              </a:xfrm>
              <a:prstGeom prst="rect">
                <a:avLst/>
              </a:prstGeom>
              <a:blipFill>
                <a:blip r:embed="rId2"/>
                <a:stretch>
                  <a:fillRect/>
                </a:stretch>
              </a:blipFill>
            </p:spPr>
            <p:txBody>
              <a:bodyPr/>
              <a:lstStyle/>
              <a:p>
                <a:r>
                  <a:rPr lang="en-US">
                    <a:noFill/>
                  </a:rPr>
                  <a:t> </a:t>
                </a:r>
              </a:p>
            </p:txBody>
          </p:sp>
        </mc:Fallback>
      </mc:AlternateContent>
      <p:sp>
        <p:nvSpPr>
          <p:cNvPr id="1038" name="Text Placeholder 10">
            <a:extLst>
              <a:ext uri="{FF2B5EF4-FFF2-40B4-BE49-F238E27FC236}">
                <a16:creationId xmlns:a16="http://schemas.microsoft.com/office/drawing/2014/main" id="{1997B087-7ADA-F79D-2156-84BCA4F4E2F2}"/>
              </a:ext>
            </a:extLst>
          </p:cNvPr>
          <p:cNvSpPr txBox="1">
            <a:spLocks/>
          </p:cNvSpPr>
          <p:nvPr/>
        </p:nvSpPr>
        <p:spPr>
          <a:xfrm>
            <a:off x="456812" y="14879353"/>
            <a:ext cx="10102728" cy="3951389"/>
          </a:xfrm>
          <a:prstGeom prst="rect">
            <a:avLst/>
          </a:prstGeom>
        </p:spPr>
        <p:txBody>
          <a:bodyPr wrap="square" lIns="158267" tIns="158267" rIns="158267" bIns="158267">
            <a:spAutoFit/>
          </a:bodyPr>
          <a:lstStyle>
            <a:lvl1pPr marL="0" indent="0" algn="l" defTabSz="3038715" rtl="0" eaLnBrk="1" latinLnBrk="0" hangingPunct="1">
              <a:spcBef>
                <a:spcPct val="20000"/>
              </a:spcBef>
              <a:buFont typeface="Arial"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1028732"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2pPr>
            <a:lvl3pPr marL="1424397"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3pPr>
            <a:lvl4pPr marL="1859630" indent="-4352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4pPr>
            <a:lvl5pPr marL="2176163" indent="-3165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pPr marL="0" algn="just" rtl="0" eaLnBrk="1" latinLnBrk="0" hangingPunct="1">
              <a:spcBef>
                <a:spcPts val="0"/>
              </a:spcBef>
              <a:spcAft>
                <a:spcPts val="0"/>
              </a:spcAft>
            </a:pPr>
            <a:endParaRPr lang="en-US" sz="1200" dirty="0">
              <a:effectLst/>
            </a:endParaRPr>
          </a:p>
          <a:p>
            <a:pPr algn="just" rtl="0" eaLnBrk="1" latinLnBrk="0" hangingPunct="1">
              <a:spcBef>
                <a:spcPts val="0"/>
              </a:spcBef>
              <a:spcAft>
                <a:spcPts val="0"/>
              </a:spcAft>
            </a:pPr>
            <a:r>
              <a:rPr lang="en-US" sz="1600" b="1" dirty="0"/>
              <a:t>Procedure: </a:t>
            </a:r>
            <a:r>
              <a:rPr lang="en-US" sz="1600" dirty="0"/>
              <a:t>p-Terphenyl (921.24mg, 4 mmol), pyrrole (70 </a:t>
            </a:r>
            <a:r>
              <a:rPr lang="en-US" sz="1600" dirty="0" err="1"/>
              <a:t>μL</a:t>
            </a:r>
            <a:r>
              <a:rPr lang="en-US" sz="1600" dirty="0"/>
              <a:t>, 1 mmol), N-methyl-4-piperidine (676.5 </a:t>
            </a:r>
            <a:r>
              <a:rPr lang="en-US" sz="1600" dirty="0" err="1"/>
              <a:t>μL</a:t>
            </a:r>
            <a:r>
              <a:rPr lang="en-US" sz="1600" dirty="0"/>
              <a:t>, 5.5 mmol) and dichloromethane (3 ml) were added to 50 ml round bottom flask and stirred for 30 min (200RPM).  After that, the solution was kept in ice bath and first, Trifluoracetic acid (540 </a:t>
            </a:r>
            <a:r>
              <a:rPr lang="en-US" sz="1600" dirty="0" err="1"/>
              <a:t>μL</a:t>
            </a:r>
            <a:r>
              <a:rPr lang="en-US" sz="1600" dirty="0"/>
              <a:t>) and then trifluoromethanesulfonic acid (3.6 ml) were added dropwise on monomer and linker solution (500 RPM). After 6-hour 5 ml dichloromethane was added to viscous solution and the diluted solution was added to 150 ml ethanol leading to precipitation of synthesized polymer. After vacuum drying at 80 °C , polymer have been crashed and washed with 1M potassium carbonate solution 24 hours, following by washing with water three times and dried in oven at 80 °C for 24 hr. </a:t>
            </a:r>
          </a:p>
          <a:p>
            <a:pPr algn="just">
              <a:spcBef>
                <a:spcPts val="0"/>
              </a:spcBef>
            </a:pPr>
            <a:r>
              <a:rPr lang="en-US" sz="1600" b="1" dirty="0"/>
              <a:t>Quaternization by 5-bromo-1-pentene: </a:t>
            </a:r>
            <a:r>
              <a:rPr lang="en-US" sz="1600" dirty="0"/>
              <a:t>PTP80-Mp-Pyr20 (0.55 gr) and potassium carbonate (400 mg ) were dissolved in 13 ml DMSO, following by adding 5B-1P (3.5 ml). Mixture was stirred at 80 °C oil bath under reflux for 24 </a:t>
            </a:r>
            <a:r>
              <a:rPr lang="en-US" sz="1600" dirty="0" err="1"/>
              <a:t>hr</a:t>
            </a:r>
            <a:r>
              <a:rPr lang="en-US" sz="1600" dirty="0"/>
              <a:t> (400RPM). After that, the prepared dark solution was poured into 150 ml Ethyl acetate and mixed for 15 min, following by filtration and washing with 150 ml DI water. Next, final polymer was dried in vacuum oven 80 °C  for 24 hr.</a:t>
            </a:r>
          </a:p>
          <a:p>
            <a:pPr algn="just">
              <a:spcBef>
                <a:spcPts val="0"/>
              </a:spcBef>
            </a:pPr>
            <a:r>
              <a:rPr lang="en-US" sz="1600" b="1" dirty="0"/>
              <a:t>Membrane preparation: </a:t>
            </a:r>
            <a:r>
              <a:rPr lang="en-US" sz="1600" dirty="0"/>
              <a:t>PTP80-Mp-Pyr20-5B1P (0.55gr) was dissolved in 13 ml DMSO and mixed for 24 </a:t>
            </a:r>
            <a:r>
              <a:rPr lang="en-US" sz="1600" dirty="0" err="1"/>
              <a:t>hr</a:t>
            </a:r>
            <a:r>
              <a:rPr lang="en-US" sz="1600" dirty="0"/>
              <a:t> at RT, then filtered by 1.2 </a:t>
            </a:r>
            <a:r>
              <a:rPr lang="el-GR" sz="1600" dirty="0"/>
              <a:t>μ</a:t>
            </a:r>
            <a:r>
              <a:rPr lang="en-US" sz="1600" dirty="0"/>
              <a:t>m PTFE and casted on Petri dish in vacuum oven 75 °C for 10hr.</a:t>
            </a:r>
          </a:p>
          <a:p>
            <a:pPr algn="just">
              <a:spcBef>
                <a:spcPts val="0"/>
              </a:spcBef>
            </a:pPr>
            <a:endParaRPr lang="en-US" sz="1600" dirty="0"/>
          </a:p>
        </p:txBody>
      </p:sp>
      <p:pic>
        <p:nvPicPr>
          <p:cNvPr id="1222" name="Picture 58">
            <a:extLst>
              <a:ext uri="{FF2B5EF4-FFF2-40B4-BE49-F238E27FC236}">
                <a16:creationId xmlns:a16="http://schemas.microsoft.com/office/drawing/2014/main" id="{D0FC9715-EF47-0BFB-5139-AA201026F5BB}"/>
              </a:ext>
            </a:extLst>
          </p:cNvPr>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041059" y="9924"/>
            <a:ext cx="1425887" cy="142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3" name="TextBox 1222">
            <a:extLst>
              <a:ext uri="{FF2B5EF4-FFF2-40B4-BE49-F238E27FC236}">
                <a16:creationId xmlns:a16="http://schemas.microsoft.com/office/drawing/2014/main" id="{9AFD2191-4F53-C314-55B2-720A0095EFD8}"/>
              </a:ext>
            </a:extLst>
          </p:cNvPr>
          <p:cNvSpPr txBox="1"/>
          <p:nvPr/>
        </p:nvSpPr>
        <p:spPr>
          <a:xfrm>
            <a:off x="9053075" y="1279186"/>
            <a:ext cx="3307316" cy="584775"/>
          </a:xfrm>
          <a:prstGeom prst="rect">
            <a:avLst/>
          </a:prstGeom>
          <a:noFill/>
        </p:spPr>
        <p:txBody>
          <a:bodyPr wrap="none" rtlCol="0">
            <a:spAutoFit/>
          </a:bodyPr>
          <a:lstStyle/>
          <a:p>
            <a:r>
              <a:rPr lang="fa-IR" sz="3200" dirty="0">
                <a:solidFill>
                  <a:schemeClr val="bg1"/>
                </a:solidFill>
                <a:latin typeface="Times New Roman" panose="02020603050405020304" pitchFamily="18" charset="0"/>
                <a:cs typeface="B Nazanin" panose="00000400000000000000" pitchFamily="2" charset="-78"/>
              </a:rPr>
              <a:t>هفته پژوهش سال 1404</a:t>
            </a:r>
            <a:endParaRPr lang="en-US" sz="3200" dirty="0">
              <a:solidFill>
                <a:schemeClr val="bg1"/>
              </a:solidFill>
              <a:latin typeface="Times New Roman" panose="02020603050405020304" pitchFamily="18" charset="0"/>
              <a:cs typeface="B Nazanin" panose="00000400000000000000" pitchFamily="2" charset="-78"/>
            </a:endParaRPr>
          </a:p>
        </p:txBody>
      </p:sp>
      <p:sp>
        <p:nvSpPr>
          <p:cNvPr id="1224" name="TextBox 1223">
            <a:extLst>
              <a:ext uri="{FF2B5EF4-FFF2-40B4-BE49-F238E27FC236}">
                <a16:creationId xmlns:a16="http://schemas.microsoft.com/office/drawing/2014/main" id="{D18678AC-BE0B-9680-8512-F60F8171A84E}"/>
              </a:ext>
            </a:extLst>
          </p:cNvPr>
          <p:cNvSpPr txBox="1"/>
          <p:nvPr/>
        </p:nvSpPr>
        <p:spPr>
          <a:xfrm>
            <a:off x="18382400" y="554031"/>
            <a:ext cx="2941831" cy="584775"/>
          </a:xfrm>
          <a:prstGeom prst="rect">
            <a:avLst/>
          </a:prstGeom>
          <a:noFill/>
        </p:spPr>
        <p:txBody>
          <a:bodyPr wrap="none" rtlCol="0">
            <a:spAutoFit/>
          </a:bodyPr>
          <a:lstStyle/>
          <a:p>
            <a:r>
              <a:rPr lang="fa-IR" sz="3200" dirty="0">
                <a:solidFill>
                  <a:schemeClr val="bg1"/>
                </a:solidFill>
                <a:latin typeface="Times New Roman" panose="02020603050405020304" pitchFamily="18" charset="0"/>
                <a:cs typeface="B Nazanin" panose="00000400000000000000" pitchFamily="2" charset="-78"/>
              </a:rPr>
              <a:t>دانشگاه صنعتی شریف</a:t>
            </a:r>
            <a:endParaRPr lang="en-US" sz="3200" dirty="0">
              <a:solidFill>
                <a:schemeClr val="bg1"/>
              </a:solidFill>
              <a:latin typeface="Times New Roman" panose="02020603050405020304" pitchFamily="18" charset="0"/>
              <a:cs typeface="B Nazanin" panose="00000400000000000000" pitchFamily="2" charset="-78"/>
            </a:endParaRPr>
          </a:p>
        </p:txBody>
      </p:sp>
      <p:sp>
        <p:nvSpPr>
          <p:cNvPr id="1225" name="TextBox 1224">
            <a:extLst>
              <a:ext uri="{FF2B5EF4-FFF2-40B4-BE49-F238E27FC236}">
                <a16:creationId xmlns:a16="http://schemas.microsoft.com/office/drawing/2014/main" id="{5A2D0649-6D31-01FE-1274-7766662F18A6}"/>
              </a:ext>
            </a:extLst>
          </p:cNvPr>
          <p:cNvSpPr txBox="1"/>
          <p:nvPr/>
        </p:nvSpPr>
        <p:spPr>
          <a:xfrm>
            <a:off x="390942" y="501179"/>
            <a:ext cx="4104009" cy="584775"/>
          </a:xfrm>
          <a:prstGeom prst="rect">
            <a:avLst/>
          </a:prstGeom>
          <a:noFill/>
        </p:spPr>
        <p:txBody>
          <a:bodyPr wrap="none" rtlCol="0">
            <a:spAutoFit/>
          </a:bodyPr>
          <a:lstStyle/>
          <a:p>
            <a:r>
              <a:rPr lang="fa-IR" sz="3200" dirty="0">
                <a:solidFill>
                  <a:schemeClr val="bg1"/>
                </a:solidFill>
                <a:latin typeface="Times New Roman" panose="02020603050405020304" pitchFamily="18" charset="0"/>
                <a:cs typeface="B Nazanin" panose="00000400000000000000" pitchFamily="2" charset="-78"/>
              </a:rPr>
              <a:t>دانشکده مهندسی شیمی و نفت</a:t>
            </a:r>
            <a:endParaRPr lang="en-US" sz="3200" dirty="0">
              <a:solidFill>
                <a:schemeClr val="bg1"/>
              </a:solidFill>
              <a:latin typeface="Times New Roman" panose="02020603050405020304" pitchFamily="18" charset="0"/>
              <a:cs typeface="B Nazanin" panose="00000400000000000000" pitchFamily="2" charset="-78"/>
            </a:endParaRPr>
          </a:p>
        </p:txBody>
      </p:sp>
      <p:sp>
        <p:nvSpPr>
          <p:cNvPr id="16" name="Text Placeholder 10">
            <a:extLst>
              <a:ext uri="{FF2B5EF4-FFF2-40B4-BE49-F238E27FC236}">
                <a16:creationId xmlns:a16="http://schemas.microsoft.com/office/drawing/2014/main" id="{A71A607C-64FA-2B0B-90A6-BD978D8D1019}"/>
              </a:ext>
            </a:extLst>
          </p:cNvPr>
          <p:cNvSpPr txBox="1">
            <a:spLocks/>
          </p:cNvSpPr>
          <p:nvPr/>
        </p:nvSpPr>
        <p:spPr>
          <a:xfrm>
            <a:off x="10900369" y="5393684"/>
            <a:ext cx="10102728" cy="2634105"/>
          </a:xfrm>
          <a:prstGeom prst="rect">
            <a:avLst/>
          </a:prstGeom>
        </p:spPr>
        <p:txBody>
          <a:bodyPr wrap="square" lIns="158267" tIns="158267" rIns="158267" bIns="158267">
            <a:spAutoFit/>
          </a:bodyPr>
          <a:lstStyle>
            <a:lvl1pPr marL="0" indent="0" algn="l" defTabSz="3038715" rtl="0" eaLnBrk="1" latinLnBrk="0" hangingPunct="1">
              <a:spcBef>
                <a:spcPct val="20000"/>
              </a:spcBef>
              <a:buFont typeface="Arial"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1028732"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2pPr>
            <a:lvl3pPr marL="1424397"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3pPr>
            <a:lvl4pPr marL="1859630" indent="-4352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4pPr>
            <a:lvl5pPr marL="2176163" indent="-3165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sz="1600" b="1" dirty="0">
                <a:solidFill>
                  <a:srgbClr val="000000"/>
                </a:solidFill>
                <a:effectLst/>
                <a:latin typeface="CharisSIL-Italic"/>
              </a:rPr>
              <a:t>Hydroxide measurements via calculated polarization resistance extracted from EIS curve indicated that </a:t>
            </a:r>
            <a:r>
              <a:rPr lang="en-US" sz="1600" dirty="0">
                <a:latin typeface="Calibri" panose="020F0502020204030204" pitchFamily="34" charset="0"/>
                <a:cs typeface="Calibri" panose="020F0502020204030204" pitchFamily="34" charset="0"/>
              </a:rPr>
              <a:t>PTp80Mp-Pyr80-5B1P has ion conductivity of about 226 mS.cm</a:t>
            </a:r>
            <a:r>
              <a:rPr lang="en-US" sz="1600" baseline="30000" dirty="0">
                <a:latin typeface="Calibri" panose="020F0502020204030204" pitchFamily="34" charset="0"/>
                <a:cs typeface="Calibri" panose="020F0502020204030204" pitchFamily="34" charset="0"/>
              </a:rPr>
              <a:t>-1</a:t>
            </a:r>
            <a:r>
              <a:rPr lang="en-US" sz="1600" dirty="0">
                <a:latin typeface="Calibri" panose="020F0502020204030204" pitchFamily="34" charset="0"/>
                <a:cs typeface="Calibri" panose="020F0502020204030204" pitchFamily="34" charset="0"/>
              </a:rPr>
              <a:t>, which </a:t>
            </a:r>
            <a:r>
              <a:rPr lang="en-US" sz="1600" dirty="0"/>
              <a:t>was higher than commercial PiperION, 171</a:t>
            </a:r>
            <a:r>
              <a:rPr lang="en-US" sz="1600" dirty="0">
                <a:latin typeface="Calibri" panose="020F0502020204030204" pitchFamily="34" charset="0"/>
                <a:cs typeface="Calibri" panose="020F0502020204030204" pitchFamily="34" charset="0"/>
              </a:rPr>
              <a:t> mS.cm</a:t>
            </a:r>
            <a:r>
              <a:rPr lang="en-US" sz="1600" baseline="30000" dirty="0">
                <a:latin typeface="Calibri" panose="020F0502020204030204" pitchFamily="34" charset="0"/>
                <a:cs typeface="Calibri" panose="020F0502020204030204" pitchFamily="34" charset="0"/>
              </a:rPr>
              <a:t>-1</a:t>
            </a:r>
            <a:r>
              <a:rPr lang="en-US" sz="1600" b="1" dirty="0">
                <a:solidFill>
                  <a:srgbClr val="000000"/>
                </a:solidFill>
                <a:latin typeface="CharisSIL-Italic"/>
                <a:cs typeface="Calibri" panose="020F0502020204030204" pitchFamily="34" charset="0"/>
              </a:rPr>
              <a:t>.</a:t>
            </a:r>
            <a:r>
              <a:rPr lang="en-US" sz="1600" b="1" baseline="30000" dirty="0">
                <a:solidFill>
                  <a:srgbClr val="000000"/>
                </a:solidFill>
                <a:latin typeface="CharisSIL-Italic"/>
                <a:cs typeface="Calibri" panose="020F0502020204030204" pitchFamily="34" charset="0"/>
              </a:rPr>
              <a:t> </a:t>
            </a:r>
            <a:r>
              <a:rPr lang="en-US" sz="1600" dirty="0"/>
              <a:t>This characteristic might be due to higher ion conductive spots on polymer backbone rather than PiperION.</a:t>
            </a:r>
          </a:p>
          <a:p>
            <a:r>
              <a:rPr lang="en-US" sz="1600" b="1" dirty="0">
                <a:solidFill>
                  <a:srgbClr val="000000"/>
                </a:solidFill>
                <a:effectLst/>
                <a:latin typeface="CharisSIL-Italic"/>
              </a:rPr>
              <a:t>Mechanical property: </a:t>
            </a:r>
            <a:r>
              <a:rPr lang="en-US" sz="1600" b="0" i="0" dirty="0">
                <a:solidFill>
                  <a:srgbClr val="000000"/>
                </a:solidFill>
                <a:effectLst/>
                <a:latin typeface="CharisSIL"/>
              </a:rPr>
              <a:t>The mechanical properties of the AEMs in the Bromide form were measured using a rheometer (ARES 3, TA Instruments) at room tem­perature. Therefore, dry membranes were cut into dumbbell-shaped specimens with an effective testing area of 3.5 </a:t>
            </a:r>
            <a:r>
              <a:rPr lang="en-US" sz="1600" b="0" i="0" dirty="0">
                <a:solidFill>
                  <a:srgbClr val="000000"/>
                </a:solidFill>
                <a:effectLst/>
                <a:latin typeface="TeX_CM_Maths_Symbols"/>
              </a:rPr>
              <a:t>× </a:t>
            </a:r>
            <a:r>
              <a:rPr lang="en-US" sz="1600" b="0" i="0" dirty="0">
                <a:solidFill>
                  <a:srgbClr val="000000"/>
                </a:solidFill>
                <a:effectLst/>
                <a:latin typeface="CharisSIL"/>
              </a:rPr>
              <a:t>11 mm and stretched at a rate of 1 mm.min</a:t>
            </a:r>
            <a:r>
              <a:rPr lang="en-US" sz="1600" b="0" i="0" baseline="30000" dirty="0">
                <a:solidFill>
                  <a:srgbClr val="000000"/>
                </a:solidFill>
                <a:effectLst/>
                <a:latin typeface="CharisSIL"/>
              </a:rPr>
              <a:t>-1</a:t>
            </a:r>
            <a:r>
              <a:rPr lang="en-US" sz="1600" dirty="0">
                <a:solidFill>
                  <a:srgbClr val="000000"/>
                </a:solidFill>
                <a:latin typeface="CharisSIL"/>
              </a:rPr>
              <a:t>. Results, presented in Table 2, reveals that </a:t>
            </a:r>
            <a:r>
              <a:rPr lang="en-US" sz="1600" dirty="0">
                <a:latin typeface="Calibri" panose="020F0502020204030204" pitchFamily="34" charset="0"/>
                <a:cs typeface="Calibri" panose="020F0502020204030204" pitchFamily="34" charset="0"/>
              </a:rPr>
              <a:t>PTp80Mp-Pyr80-5B1P has a tensile strength approximately 48 MPa, confirming mechanical stability for fuel cell test less that 2 bar back pressure.</a:t>
            </a:r>
            <a:br>
              <a:rPr lang="en-US" sz="1600" dirty="0">
                <a:solidFill>
                  <a:srgbClr val="000000"/>
                </a:solidFill>
                <a:latin typeface="CharisSIL"/>
              </a:rPr>
            </a:br>
            <a:endParaRPr lang="en-US" sz="1600" dirty="0">
              <a:solidFill>
                <a:srgbClr val="000000"/>
              </a:solidFill>
              <a:latin typeface="CharisSIL"/>
            </a:endParaRPr>
          </a:p>
        </p:txBody>
      </p:sp>
      <p:sp>
        <p:nvSpPr>
          <p:cNvPr id="1035" name="Text Placeholder 3">
            <a:extLst>
              <a:ext uri="{FF2B5EF4-FFF2-40B4-BE49-F238E27FC236}">
                <a16:creationId xmlns:a16="http://schemas.microsoft.com/office/drawing/2014/main" id="{76FD0BFC-A0E6-EF6D-0485-85EC6B60547C}"/>
              </a:ext>
            </a:extLst>
          </p:cNvPr>
          <p:cNvSpPr txBox="1">
            <a:spLocks/>
          </p:cNvSpPr>
          <p:nvPr/>
        </p:nvSpPr>
        <p:spPr>
          <a:xfrm>
            <a:off x="439743" y="14324807"/>
            <a:ext cx="10096349" cy="558738"/>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1">
                    <a:lumMod val="50000"/>
                  </a:schemeClr>
                </a:solidFill>
                <a:latin typeface="Calibri" panose="020F0502020204030204" pitchFamily="34" charset="0"/>
                <a:ea typeface="+mn-ea"/>
                <a:cs typeface="Calibri" panose="020F0502020204030204" pitchFamily="34" charset="0"/>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dirty="0"/>
              <a:t>Material and Methods</a:t>
            </a:r>
          </a:p>
        </p:txBody>
      </p:sp>
      <p:sp>
        <p:nvSpPr>
          <p:cNvPr id="1293" name="Text Placeholder 9">
            <a:extLst>
              <a:ext uri="{FF2B5EF4-FFF2-40B4-BE49-F238E27FC236}">
                <a16:creationId xmlns:a16="http://schemas.microsoft.com/office/drawing/2014/main" id="{1A0EC841-A914-A61B-6F5E-5FF9C1599024}"/>
              </a:ext>
            </a:extLst>
          </p:cNvPr>
          <p:cNvSpPr txBox="1">
            <a:spLocks/>
          </p:cNvSpPr>
          <p:nvPr/>
        </p:nvSpPr>
        <p:spPr>
          <a:xfrm>
            <a:off x="10863663" y="12832665"/>
            <a:ext cx="9975465" cy="4062188"/>
          </a:xfrm>
          <a:prstGeom prst="rect">
            <a:avLst/>
          </a:prstGeom>
        </p:spPr>
        <p:txBody>
          <a:bodyPr wrap="square" lIns="158267" tIns="158267" rIns="158267" bIns="158267">
            <a:spAutoFit/>
          </a:bodyPr>
          <a:lstStyle>
            <a:lvl1pPr marL="0" indent="0" algn="l" defTabSz="3038715" rtl="0" eaLnBrk="1" latinLnBrk="0" hangingPunct="1">
              <a:spcBef>
                <a:spcPct val="20000"/>
              </a:spcBef>
              <a:buFont typeface="Arial"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1028732"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2pPr>
            <a:lvl3pPr marL="1424397"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3pPr>
            <a:lvl4pPr marL="1859630" indent="-4352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4pPr>
            <a:lvl5pPr marL="2176163" indent="-3165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pPr algn="just"/>
            <a:r>
              <a:rPr lang="en-US" sz="1600" b="1" dirty="0"/>
              <a:t>Fuel cell performance: </a:t>
            </a:r>
            <a:r>
              <a:rPr lang="en-US" sz="1600" dirty="0"/>
              <a:t>The evaluation of cell performance was conducted employing a single-cell fuel cell testing apparatus (Fuel Cell Technologies Inc., USA). Membrane electrode assemblies (MEAs) featuring an active surface area of 5 cm² were constructed through the catalyst-coated substrate (CCS) approach. Catalyst inks for the anode and cathode were subjected to sonication for 1 hour at 0 °C, followed by application via spray coating onto gas diffusion layers (GDLs, Toray 060) using a spray apparatus. These inks were formulated incorporating Pt-Ru/C (40 </a:t>
            </a:r>
            <a:r>
              <a:rPr lang="en-US" sz="1600" dirty="0" err="1"/>
              <a:t>wt</a:t>
            </a:r>
            <a:r>
              <a:rPr lang="en-US" sz="1600" dirty="0"/>
              <a:t>% Pt, 20 </a:t>
            </a:r>
            <a:r>
              <a:rPr lang="en-US" sz="1600" dirty="0" err="1"/>
              <a:t>wt</a:t>
            </a:r>
            <a:r>
              <a:rPr lang="en-US" sz="1600" dirty="0"/>
              <a:t>% Ru, TKK Corp.) for the anode and Pt/C (47 </a:t>
            </a:r>
            <a:r>
              <a:rPr lang="en-US" sz="1600" dirty="0" err="1"/>
              <a:t>wt</a:t>
            </a:r>
            <a:r>
              <a:rPr lang="en-US" sz="1600" dirty="0"/>
              <a:t>% Pt, TKK Corp.) for the cathode, combined with PiperION-A5 ionomer solution (5 </a:t>
            </a:r>
            <a:r>
              <a:rPr lang="en-US" sz="1600" dirty="0" err="1"/>
              <a:t>wt</a:t>
            </a:r>
            <a:r>
              <a:rPr lang="en-US" sz="1600" dirty="0"/>
              <a:t>%, I/C ratio of 0.6, </a:t>
            </a:r>
            <a:r>
              <a:rPr lang="en-US" sz="1600" dirty="0" err="1"/>
              <a:t>Versogen</a:t>
            </a:r>
            <a:r>
              <a:rPr lang="en-US" sz="1600" dirty="0"/>
              <a:t>, USA) dispersed in deionized water and isopropanol at a 1:12.5 ratio. Noble metal catalyst loadings were maintained at approximately 0.2 mg cm⁻² for both electrodes. Post-coating, the gas diffusion electrodes (GDEs) and anion exchange membrane (AEM) were submerged in 1 M NaOH solution for 24 hours to promote ion exchange to the hydroxide (OH⁻) form. Subsequently, the MEA was integrated into the fuel cell assembly utilizing 150 µm-thick Teflon gaskets and secured with a torque of 5.1 N-m. Testing occurred within the apparatus under conditions of 1 bar backpressure (BP), 80 °C operating temperature, and relative humidity (RH) levels of 80% at the anode and 100% at the cathode. Initial cell activation was performed at a constant voltage of 0.5 V for about 1 hour until attaining stable current density, after which polarization curves were acquired. </a:t>
            </a:r>
          </a:p>
          <a:p>
            <a:pPr marL="342900" indent="-342900">
              <a:buFont typeface="Arial" panose="020B0604020202020204" pitchFamily="34" charset="0"/>
              <a:buChar char="•"/>
            </a:pPr>
            <a:endParaRPr lang="en-US" sz="1600" dirty="0"/>
          </a:p>
        </p:txBody>
      </p:sp>
      <p:sp>
        <p:nvSpPr>
          <p:cNvPr id="1305" name="Text Placeholder 9">
            <a:extLst>
              <a:ext uri="{FF2B5EF4-FFF2-40B4-BE49-F238E27FC236}">
                <a16:creationId xmlns:a16="http://schemas.microsoft.com/office/drawing/2014/main" id="{4FF9C71F-E8F8-49D8-7CAE-5B6678B68C51}"/>
              </a:ext>
            </a:extLst>
          </p:cNvPr>
          <p:cNvSpPr txBox="1">
            <a:spLocks/>
          </p:cNvSpPr>
          <p:nvPr/>
        </p:nvSpPr>
        <p:spPr>
          <a:xfrm>
            <a:off x="11063843" y="21263986"/>
            <a:ext cx="9975465" cy="1335288"/>
          </a:xfrm>
          <a:prstGeom prst="rect">
            <a:avLst/>
          </a:prstGeom>
        </p:spPr>
        <p:txBody>
          <a:bodyPr wrap="square" lIns="158267" tIns="158267" rIns="158267" bIns="158267">
            <a:spAutoFit/>
          </a:bodyPr>
          <a:lstStyle>
            <a:lvl1pPr marL="0" indent="0" algn="l" defTabSz="3038715" rtl="0" eaLnBrk="1" latinLnBrk="0" hangingPunct="1">
              <a:spcBef>
                <a:spcPct val="20000"/>
              </a:spcBef>
              <a:buFont typeface="Arial"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1028732"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2pPr>
            <a:lvl3pPr marL="1424397"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3pPr>
            <a:lvl4pPr marL="1859630" indent="-4352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4pPr>
            <a:lvl5pPr marL="2176163" indent="-3165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pPr algn="just"/>
            <a:r>
              <a:rPr lang="en-US" sz="1600" dirty="0"/>
              <a:t>The </a:t>
            </a:r>
            <a:r>
              <a:rPr lang="en-US" sz="1800" kern="1200" dirty="0">
                <a:solidFill>
                  <a:srgbClr val="000000"/>
                </a:solidFill>
                <a:effectLst/>
                <a:latin typeface="Calibri" panose="020F0502020204030204" pitchFamily="34" charset="0"/>
                <a:ea typeface="+mn-ea"/>
                <a:cs typeface="Calibri" panose="020F0502020204030204" pitchFamily="34" charset="0"/>
              </a:rPr>
              <a:t>PTp80Mp-Pyr80-5B1P</a:t>
            </a:r>
            <a:r>
              <a:rPr lang="en-US" sz="1600" dirty="0"/>
              <a:t> membrane achieved a peak power density (PPD) of 749.5 </a:t>
            </a:r>
            <a:r>
              <a:rPr lang="en-US" sz="1600" dirty="0" err="1"/>
              <a:t>mW</a:t>
            </a:r>
            <a:r>
              <a:rPr lang="en-US" sz="1600" dirty="0"/>
              <a:t> cm</a:t>
            </a:r>
            <a:r>
              <a:rPr lang="en-US" sz="1600" baseline="30000" dirty="0"/>
              <a:t>–2</a:t>
            </a:r>
            <a:r>
              <a:rPr lang="en-US" sz="1600" dirty="0"/>
              <a:t> at a current density of 1.7 A cm</a:t>
            </a:r>
            <a:r>
              <a:rPr lang="en-US" sz="1600" baseline="30000" dirty="0"/>
              <a:t>–2 </a:t>
            </a:r>
            <a:r>
              <a:rPr lang="en-US" sz="1600" dirty="0"/>
              <a:t>as following figure. Higher performance might be achieved by water management via humidity control on anode and cathode side. Optimizing hydroxide conductivity via fully exchange AEM in alkaline solution and optimizing catalyst activation will improve peak power density.</a:t>
            </a:r>
          </a:p>
        </p:txBody>
      </p:sp>
      <p:sp>
        <p:nvSpPr>
          <p:cNvPr id="1306" name="Text Placeholder 1067">
            <a:extLst>
              <a:ext uri="{FF2B5EF4-FFF2-40B4-BE49-F238E27FC236}">
                <a16:creationId xmlns:a16="http://schemas.microsoft.com/office/drawing/2014/main" id="{43DC13FF-B8E2-A958-03E4-7D2C8315B115}"/>
              </a:ext>
            </a:extLst>
          </p:cNvPr>
          <p:cNvSpPr txBox="1">
            <a:spLocks/>
          </p:cNvSpPr>
          <p:nvPr/>
        </p:nvSpPr>
        <p:spPr>
          <a:xfrm>
            <a:off x="10805906" y="27799137"/>
            <a:ext cx="10090978" cy="1242955"/>
          </a:xfrm>
          <a:prstGeom prst="rect">
            <a:avLst/>
          </a:prstGeom>
        </p:spPr>
        <p:txBody>
          <a:bodyPr wrap="square" lIns="158267" tIns="158267" rIns="158267" bIns="158267">
            <a:spAutoFit/>
          </a:bodyPr>
          <a:lstStyle>
            <a:lvl1pPr marL="0" indent="0" algn="l" defTabSz="3038715" rtl="0" eaLnBrk="1" latinLnBrk="0" hangingPunct="1">
              <a:spcBef>
                <a:spcPct val="20000"/>
              </a:spcBef>
              <a:buFont typeface="Arial" pitchFamily="34" charset="0"/>
              <a:buNone/>
              <a:defRPr sz="2400" kern="1200">
                <a:solidFill>
                  <a:schemeClr val="tx1"/>
                </a:solidFill>
                <a:latin typeface="Calibri" panose="020F0502020204030204" pitchFamily="34" charset="0"/>
                <a:ea typeface="+mn-ea"/>
                <a:cs typeface="Calibri" panose="020F0502020204030204" pitchFamily="34" charset="0"/>
              </a:defRPr>
            </a:lvl1pPr>
            <a:lvl2pPr marL="1028732"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2pPr>
            <a:lvl3pPr marL="1424397" indent="-395666"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3pPr>
            <a:lvl4pPr marL="1859630" indent="-4352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4pPr>
            <a:lvl5pPr marL="2176163" indent="-316533" algn="l" defTabSz="3038715" rtl="0" eaLnBrk="1" latinLnBrk="0" hangingPunct="1">
              <a:spcBef>
                <a:spcPct val="20000"/>
              </a:spcBef>
              <a:buFont typeface="Arial" pitchFamily="34" charset="0"/>
              <a:buChar char="»"/>
              <a:defRPr sz="1700" kern="1200">
                <a:solidFill>
                  <a:schemeClr val="tx1"/>
                </a:solidFill>
                <a:latin typeface="Trebuchet MS" pitchFamily="34" charset="0"/>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pPr marL="457200" indent="-457200" algn="just">
              <a:spcBef>
                <a:spcPts val="0"/>
              </a:spcBef>
            </a:pPr>
            <a:r>
              <a:rPr lang="en-US" sz="1000" kern="100" dirty="0">
                <a:ea typeface="Calibri" panose="020F0502020204030204" pitchFamily="34" charset="0"/>
              </a:rPr>
              <a:t>[1] C. Wei, W. Yu, L. Wu, X. Ge, T. Xu, Physically and Chemically Stable Anion Exchange Membranes with Hydrogen-Bond Induced Ion Conducting Channels, Polymers 14 (22) (2022), https://doi.org/10.3390/polym14224920</a:t>
            </a:r>
          </a:p>
          <a:p>
            <a:pPr marL="457200" indent="-457200" algn="just">
              <a:spcBef>
                <a:spcPts val="0"/>
              </a:spcBef>
            </a:pPr>
            <a:r>
              <a:rPr lang="en-US" sz="1000" kern="100" dirty="0">
                <a:ea typeface="Calibri" panose="020F0502020204030204" pitchFamily="34" charset="0"/>
              </a:rPr>
              <a:t>[2] X. Su, S. Nan, Y. Gu, W. Wei, R. He, </a:t>
            </a:r>
            <a:r>
              <a:rPr lang="en-US" sz="1000" kern="100" dirty="0" err="1">
                <a:ea typeface="Calibri" panose="020F0502020204030204" pitchFamily="34" charset="0"/>
              </a:rPr>
              <a:t>Diphenylanthracene</a:t>
            </a:r>
            <a:r>
              <a:rPr lang="en-US" sz="1000" kern="100" dirty="0">
                <a:ea typeface="Calibri" panose="020F0502020204030204" pitchFamily="34" charset="0"/>
              </a:rPr>
              <a:t>-based ion exchange membranes with high conductivity and robust chemical stability for acid-alkaline amphoteric water electrolysis, Chem. Eng. J. 482 (2024), </a:t>
            </a:r>
            <a:r>
              <a:rPr lang="en-US" sz="1000" kern="100" dirty="0">
                <a:ea typeface="Calibri" panose="020F0502020204030204" pitchFamily="34" charset="0"/>
                <a:hlinkClick r:id="rId4"/>
              </a:rPr>
              <a:t>https://doi.org/10.1016/</a:t>
            </a:r>
            <a:r>
              <a:rPr lang="en-US" sz="1000" kern="100" dirty="0">
                <a:ea typeface="Calibri" panose="020F0502020204030204" pitchFamily="34" charset="0"/>
              </a:rPr>
              <a:t> j.cej.2024.149056</a:t>
            </a:r>
          </a:p>
          <a:p>
            <a:pPr marL="457200" indent="-457200" algn="just">
              <a:spcBef>
                <a:spcPts val="0"/>
              </a:spcBef>
            </a:pPr>
            <a:r>
              <a:rPr lang="en-US" sz="1000" kern="100" dirty="0">
                <a:ea typeface="Calibri" panose="020F0502020204030204" pitchFamily="34" charset="0"/>
              </a:rPr>
              <a:t>[3] W. Li, R. Zhang, X. Zhao, Z. Yue, H. Qian, H. Yang, Highly proton conductive and stable sulfonated poly(arylene-alkane) for fuel cells with performance over 2.46 W cm− 2, J. Mater. Chem. A 11(9) (2023) 4547-4558. https://doi.org/10.1039/d2ta08911d</a:t>
            </a:r>
            <a:endParaRPr lang="en-US" dirty="0"/>
          </a:p>
        </p:txBody>
      </p:sp>
      <p:pic>
        <p:nvPicPr>
          <p:cNvPr id="5" name="Picture 4">
            <a:extLst>
              <a:ext uri="{FF2B5EF4-FFF2-40B4-BE49-F238E27FC236}">
                <a16:creationId xmlns:a16="http://schemas.microsoft.com/office/drawing/2014/main" id="{EF4E97B1-F432-535E-F772-B4881BB8D41D}"/>
              </a:ext>
            </a:extLst>
          </p:cNvPr>
          <p:cNvPicPr>
            <a:picLocks noChangeAspect="1"/>
          </p:cNvPicPr>
          <p:nvPr/>
        </p:nvPicPr>
        <p:blipFill>
          <a:blip r:embed="rId5"/>
          <a:stretch>
            <a:fillRect/>
          </a:stretch>
        </p:blipFill>
        <p:spPr>
          <a:xfrm>
            <a:off x="2514729" y="7734038"/>
            <a:ext cx="5990522" cy="2794387"/>
          </a:xfrm>
          <a:prstGeom prst="rect">
            <a:avLst/>
          </a:prstGeom>
        </p:spPr>
      </p:pic>
      <p:graphicFrame>
        <p:nvGraphicFramePr>
          <p:cNvPr id="6" name="Object 5">
            <a:extLst>
              <a:ext uri="{FF2B5EF4-FFF2-40B4-BE49-F238E27FC236}">
                <a16:creationId xmlns:a16="http://schemas.microsoft.com/office/drawing/2014/main" id="{07E6C761-22AE-2552-3137-3E8D2DD65B5B}"/>
              </a:ext>
            </a:extLst>
          </p:cNvPr>
          <p:cNvGraphicFramePr>
            <a:graphicFrameLocks noChangeAspect="1"/>
          </p:cNvGraphicFramePr>
          <p:nvPr>
            <p:extLst>
              <p:ext uri="{D42A27DB-BD31-4B8C-83A1-F6EECF244321}">
                <p14:modId xmlns:p14="http://schemas.microsoft.com/office/powerpoint/2010/main" val="2937175048"/>
              </p:ext>
            </p:extLst>
          </p:nvPr>
        </p:nvGraphicFramePr>
        <p:xfrm>
          <a:off x="841123" y="18499336"/>
          <a:ext cx="3608387" cy="5611812"/>
        </p:xfrm>
        <a:graphic>
          <a:graphicData uri="http://schemas.openxmlformats.org/presentationml/2006/ole">
            <mc:AlternateContent xmlns:mc="http://schemas.openxmlformats.org/markup-compatibility/2006">
              <mc:Choice xmlns:v="urn:schemas-microsoft-com:vml" Requires="v">
                <p:oleObj name="CS ChemDraw Drawing" r:id="rId6" imgW="4725241" imgH="7357809" progId="ChemDraw.Document.6.0">
                  <p:embed/>
                </p:oleObj>
              </mc:Choice>
              <mc:Fallback>
                <p:oleObj name="CS ChemDraw Drawing" r:id="rId6" imgW="4725241" imgH="7357809" progId="ChemDraw.Document.6.0">
                  <p:embed/>
                  <p:pic>
                    <p:nvPicPr>
                      <p:cNvPr id="3" name="Object 2">
                        <a:extLst>
                          <a:ext uri="{FF2B5EF4-FFF2-40B4-BE49-F238E27FC236}">
                            <a16:creationId xmlns:a16="http://schemas.microsoft.com/office/drawing/2014/main" id="{54A54517-8E0A-335F-8077-1DBF9C832F58}"/>
                          </a:ext>
                        </a:extLst>
                      </p:cNvPr>
                      <p:cNvPicPr>
                        <a:picLocks noChangeAspect="1" noChangeArrowheads="1"/>
                      </p:cNvPicPr>
                      <p:nvPr/>
                    </p:nvPicPr>
                    <p:blipFill>
                      <a:blip r:embed="rId7"/>
                      <a:srcRect/>
                      <a:stretch>
                        <a:fillRect/>
                      </a:stretch>
                    </p:blipFill>
                    <p:spPr bwMode="auto">
                      <a:xfrm>
                        <a:off x="841123" y="18499336"/>
                        <a:ext cx="3608387" cy="5611812"/>
                      </a:xfrm>
                      <a:prstGeom prst="rect">
                        <a:avLst/>
                      </a:prstGeom>
                      <a:noFill/>
                    </p:spPr>
                  </p:pic>
                </p:oleObj>
              </mc:Fallback>
            </mc:AlternateContent>
          </a:graphicData>
        </a:graphic>
      </p:graphicFrame>
      <p:pic>
        <p:nvPicPr>
          <p:cNvPr id="42" name="Picture 41">
            <a:extLst>
              <a:ext uri="{FF2B5EF4-FFF2-40B4-BE49-F238E27FC236}">
                <a16:creationId xmlns:a16="http://schemas.microsoft.com/office/drawing/2014/main" id="{F7464E19-F9EA-893E-42CD-9E7A589BBF3D}"/>
              </a:ext>
            </a:extLst>
          </p:cNvPr>
          <p:cNvPicPr>
            <a:picLocks noChangeAspect="1"/>
          </p:cNvPicPr>
          <p:nvPr/>
        </p:nvPicPr>
        <p:blipFill>
          <a:blip r:embed="rId8"/>
          <a:stretch>
            <a:fillRect/>
          </a:stretch>
        </p:blipFill>
        <p:spPr>
          <a:xfrm>
            <a:off x="11778423" y="22651896"/>
            <a:ext cx="2743200" cy="3657600"/>
          </a:xfrm>
          <a:prstGeom prst="rect">
            <a:avLst/>
          </a:prstGeom>
        </p:spPr>
      </p:pic>
      <p:grpSp>
        <p:nvGrpSpPr>
          <p:cNvPr id="47" name="Group 46">
            <a:extLst>
              <a:ext uri="{FF2B5EF4-FFF2-40B4-BE49-F238E27FC236}">
                <a16:creationId xmlns:a16="http://schemas.microsoft.com/office/drawing/2014/main" id="{68349AB9-28F7-0E39-3FFB-E4ABFDA45FFF}"/>
              </a:ext>
            </a:extLst>
          </p:cNvPr>
          <p:cNvGrpSpPr/>
          <p:nvPr/>
        </p:nvGrpSpPr>
        <p:grpSpPr>
          <a:xfrm>
            <a:off x="15162528" y="22524346"/>
            <a:ext cx="5101153" cy="3891653"/>
            <a:chOff x="11479179" y="22613051"/>
            <a:chExt cx="4572396" cy="3505504"/>
          </a:xfrm>
        </p:grpSpPr>
        <p:pic>
          <p:nvPicPr>
            <p:cNvPr id="43" name="Picture 42">
              <a:extLst>
                <a:ext uri="{FF2B5EF4-FFF2-40B4-BE49-F238E27FC236}">
                  <a16:creationId xmlns:a16="http://schemas.microsoft.com/office/drawing/2014/main" id="{7F86D901-B390-51C2-A80E-E0211FCF9C15}"/>
                </a:ext>
              </a:extLst>
            </p:cNvPr>
            <p:cNvPicPr>
              <a:picLocks noChangeAspect="1"/>
            </p:cNvPicPr>
            <p:nvPr/>
          </p:nvPicPr>
          <p:blipFill>
            <a:blip r:embed="rId9"/>
            <a:stretch>
              <a:fillRect/>
            </a:stretch>
          </p:blipFill>
          <p:spPr>
            <a:xfrm>
              <a:off x="11479179" y="22613051"/>
              <a:ext cx="4572396" cy="3505504"/>
            </a:xfrm>
            <a:prstGeom prst="rect">
              <a:avLst/>
            </a:prstGeom>
          </p:spPr>
        </p:pic>
        <p:sp>
          <p:nvSpPr>
            <p:cNvPr id="46" name="TextBox 45">
              <a:extLst>
                <a:ext uri="{FF2B5EF4-FFF2-40B4-BE49-F238E27FC236}">
                  <a16:creationId xmlns:a16="http://schemas.microsoft.com/office/drawing/2014/main" id="{325C69E4-266D-878E-C699-1BF1F07730F0}"/>
                </a:ext>
              </a:extLst>
            </p:cNvPr>
            <p:cNvSpPr txBox="1"/>
            <p:nvPr/>
          </p:nvSpPr>
          <p:spPr>
            <a:xfrm>
              <a:off x="11981048" y="22859420"/>
              <a:ext cx="1620124" cy="369332"/>
            </a:xfrm>
            <a:prstGeom prst="rect">
              <a:avLst/>
            </a:prstGeom>
            <a:noFill/>
            <a:ln w="38100">
              <a:noFill/>
            </a:ln>
          </p:spPr>
          <p:txBody>
            <a:bodyPr wrap="none" rtlCol="0">
              <a:spAutoFit/>
            </a:bodyPr>
            <a:lstStyle/>
            <a:p>
              <a:r>
                <a:rPr lang="en-US" sz="1800" b="1" dirty="0">
                  <a:solidFill>
                    <a:srgbClr val="FF0000"/>
                  </a:solidFill>
                </a:rPr>
                <a:t>749.5 </a:t>
              </a:r>
              <a:r>
                <a:rPr lang="en-US" sz="1800" b="1" dirty="0" err="1">
                  <a:solidFill>
                    <a:srgbClr val="FF0000"/>
                  </a:solidFill>
                </a:rPr>
                <a:t>mW</a:t>
              </a:r>
              <a:r>
                <a:rPr lang="en-US" sz="1800" b="1" dirty="0">
                  <a:solidFill>
                    <a:srgbClr val="FF0000"/>
                  </a:solidFill>
                </a:rPr>
                <a:t>/cm</a:t>
              </a:r>
              <a:r>
                <a:rPr lang="en-US" sz="1800" b="1" baseline="30000" dirty="0">
                  <a:solidFill>
                    <a:srgbClr val="FF0000"/>
                  </a:solidFill>
                </a:rPr>
                <a:t>2</a:t>
              </a:r>
            </a:p>
          </p:txBody>
        </p:sp>
      </p:grpSp>
      <p:pic>
        <p:nvPicPr>
          <p:cNvPr id="49" name="Picture 48">
            <a:extLst>
              <a:ext uri="{FF2B5EF4-FFF2-40B4-BE49-F238E27FC236}">
                <a16:creationId xmlns:a16="http://schemas.microsoft.com/office/drawing/2014/main" id="{B9DBCBA4-C883-15B5-0DED-2DC3F995A57C}"/>
              </a:ext>
            </a:extLst>
          </p:cNvPr>
          <p:cNvPicPr>
            <a:picLocks noChangeAspect="1"/>
          </p:cNvPicPr>
          <p:nvPr/>
        </p:nvPicPr>
        <p:blipFill>
          <a:blip r:embed="rId10"/>
          <a:stretch>
            <a:fillRect/>
          </a:stretch>
        </p:blipFill>
        <p:spPr>
          <a:xfrm>
            <a:off x="13007110" y="17258091"/>
            <a:ext cx="5889246" cy="2743438"/>
          </a:xfrm>
          <a:prstGeom prst="rect">
            <a:avLst/>
          </a:prstGeom>
        </p:spPr>
      </p:pic>
      <p:pic>
        <p:nvPicPr>
          <p:cNvPr id="50" name="Picture 49">
            <a:extLst>
              <a:ext uri="{FF2B5EF4-FFF2-40B4-BE49-F238E27FC236}">
                <a16:creationId xmlns:a16="http://schemas.microsoft.com/office/drawing/2014/main" id="{BBA9A9DE-CB04-CABC-6113-E583B493122C}"/>
              </a:ext>
            </a:extLst>
          </p:cNvPr>
          <p:cNvPicPr>
            <a:picLocks noChangeAspect="1"/>
          </p:cNvPicPr>
          <p:nvPr/>
        </p:nvPicPr>
        <p:blipFill>
          <a:blip r:embed="rId11"/>
          <a:stretch>
            <a:fillRect/>
          </a:stretch>
        </p:blipFill>
        <p:spPr>
          <a:xfrm>
            <a:off x="11010370" y="8257067"/>
            <a:ext cx="5670861" cy="3962042"/>
          </a:xfrm>
          <a:prstGeom prst="rect">
            <a:avLst/>
          </a:prstGeom>
        </p:spPr>
      </p:pic>
      <p:pic>
        <p:nvPicPr>
          <p:cNvPr id="51" name="Picture 50">
            <a:extLst>
              <a:ext uri="{FF2B5EF4-FFF2-40B4-BE49-F238E27FC236}">
                <a16:creationId xmlns:a16="http://schemas.microsoft.com/office/drawing/2014/main" id="{6B248F12-8650-D85C-FC76-17379524524A}"/>
              </a:ext>
            </a:extLst>
          </p:cNvPr>
          <p:cNvPicPr>
            <a:picLocks noChangeAspect="1"/>
          </p:cNvPicPr>
          <p:nvPr/>
        </p:nvPicPr>
        <p:blipFill>
          <a:blip r:embed="rId12"/>
          <a:stretch>
            <a:fillRect/>
          </a:stretch>
        </p:blipFill>
        <p:spPr>
          <a:xfrm>
            <a:off x="16524440" y="8708988"/>
            <a:ext cx="4514868" cy="1235783"/>
          </a:xfrm>
          <a:prstGeom prst="rect">
            <a:avLst/>
          </a:prstGeom>
        </p:spPr>
      </p:pic>
      <p:graphicFrame>
        <p:nvGraphicFramePr>
          <p:cNvPr id="52" name="Table 51">
            <a:extLst>
              <a:ext uri="{FF2B5EF4-FFF2-40B4-BE49-F238E27FC236}">
                <a16:creationId xmlns:a16="http://schemas.microsoft.com/office/drawing/2014/main" id="{B7E96992-DBB3-1804-15A6-C5109E161ED0}"/>
              </a:ext>
            </a:extLst>
          </p:cNvPr>
          <p:cNvGraphicFramePr>
            <a:graphicFrameLocks noGrp="1"/>
          </p:cNvGraphicFramePr>
          <p:nvPr>
            <p:extLst>
              <p:ext uri="{D42A27DB-BD31-4B8C-83A1-F6EECF244321}">
                <p14:modId xmlns:p14="http://schemas.microsoft.com/office/powerpoint/2010/main" val="2028681492"/>
              </p:ext>
            </p:extLst>
          </p:nvPr>
        </p:nvGraphicFramePr>
        <p:xfrm>
          <a:off x="16924110" y="10426544"/>
          <a:ext cx="3577714" cy="1927861"/>
        </p:xfrm>
        <a:graphic>
          <a:graphicData uri="http://schemas.openxmlformats.org/drawingml/2006/table">
            <a:tbl>
              <a:tblPr firstRow="1" firstCol="1" bandRow="1"/>
              <a:tblGrid>
                <a:gridCol w="1801569">
                  <a:extLst>
                    <a:ext uri="{9D8B030D-6E8A-4147-A177-3AD203B41FA5}">
                      <a16:colId xmlns:a16="http://schemas.microsoft.com/office/drawing/2014/main" val="1385996600"/>
                    </a:ext>
                  </a:extLst>
                </a:gridCol>
                <a:gridCol w="1776145">
                  <a:extLst>
                    <a:ext uri="{9D8B030D-6E8A-4147-A177-3AD203B41FA5}">
                      <a16:colId xmlns:a16="http://schemas.microsoft.com/office/drawing/2014/main" val="2956246806"/>
                    </a:ext>
                  </a:extLst>
                </a:gridCol>
              </a:tblGrid>
              <a:tr h="281247">
                <a:tc>
                  <a:txBody>
                    <a:bodyPr/>
                    <a:lstStyle/>
                    <a:p>
                      <a:pPr algn="ctr" rtl="0" fontAlgn="ctr"/>
                      <a:r>
                        <a:rPr lang="en-US" sz="1400" b="1" i="0" u="none" strike="noStrike">
                          <a:solidFill>
                            <a:srgbClr val="000000"/>
                          </a:solidFill>
                          <a:effectLst/>
                          <a:latin typeface="Calibri" panose="020F0502020204030204" pitchFamily="34" charset="0"/>
                        </a:rPr>
                        <a:t> </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US" sz="1400" b="1" i="0" u="none" strike="noStrike" dirty="0">
                          <a:solidFill>
                            <a:srgbClr val="000000"/>
                          </a:solidFill>
                          <a:effectLst/>
                          <a:latin typeface="Calibri" panose="020F0502020204030204" pitchFamily="34" charset="0"/>
                        </a:rPr>
                        <a:t>PTP20Mp-Pyr80-5B1P</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99026107"/>
                  </a:ext>
                </a:extLst>
              </a:tr>
              <a:tr h="612973">
                <a:tc>
                  <a:txBody>
                    <a:bodyPr/>
                    <a:lstStyle/>
                    <a:p>
                      <a:pPr algn="ctr" rtl="0" fontAlgn="ctr"/>
                      <a:r>
                        <a:rPr lang="en-US" sz="1400" b="1" i="0" u="none" strike="noStrike">
                          <a:solidFill>
                            <a:srgbClr val="000000"/>
                          </a:solidFill>
                          <a:effectLst/>
                          <a:latin typeface="Calibri" panose="020F0502020204030204" pitchFamily="34" charset="0"/>
                        </a:rPr>
                        <a:t>Tensile Strength (MPa)</a:t>
                      </a:r>
                    </a:p>
                  </a:txBody>
                  <a:tcPr marL="9525" marR="9525" marT="9525" marB="0" anchor="ctr">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tc>
                  <a:txBody>
                    <a:bodyPr/>
                    <a:lstStyle/>
                    <a:p>
                      <a:pPr algn="ctr" rtl="0" fontAlgn="ctr"/>
                      <a:r>
                        <a:rPr lang="en-US" sz="1400" b="1" i="0" u="none" strike="noStrike">
                          <a:solidFill>
                            <a:srgbClr val="000000"/>
                          </a:solidFill>
                          <a:effectLst/>
                          <a:latin typeface="Calibri" panose="020F0502020204030204" pitchFamily="34" charset="0"/>
                        </a:rPr>
                        <a:t>48.47±2.27</a:t>
                      </a:r>
                    </a:p>
                  </a:txBody>
                  <a:tcPr marL="9525" marR="9525" marT="9525"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844726200"/>
                  </a:ext>
                </a:extLst>
              </a:tr>
              <a:tr h="612973">
                <a:tc>
                  <a:txBody>
                    <a:bodyPr/>
                    <a:lstStyle/>
                    <a:p>
                      <a:pPr algn="ctr" rtl="0" fontAlgn="ctr"/>
                      <a:r>
                        <a:rPr lang="en-US" sz="1400" b="1" i="0" u="none" strike="noStrike">
                          <a:solidFill>
                            <a:srgbClr val="000000"/>
                          </a:solidFill>
                          <a:effectLst/>
                          <a:latin typeface="Calibri" panose="020F0502020204030204" pitchFamily="34" charset="0"/>
                        </a:rPr>
                        <a:t>Elastic modulus (MPa)</a:t>
                      </a:r>
                    </a:p>
                  </a:txBody>
                  <a:tcPr marL="9525" marR="9525" marT="9525" marB="0" anchor="ctr">
                    <a:lnL w="12700" cap="flat" cmpd="sng" algn="ctr">
                      <a:solidFill>
                        <a:schemeClr val="tx1"/>
                      </a:solidFill>
                      <a:prstDash val="solid"/>
                      <a:round/>
                      <a:headEnd type="none" w="med" len="med"/>
                      <a:tailEnd type="none" w="med" len="med"/>
                    </a:lnL>
                    <a:lnR>
                      <a:noFill/>
                    </a:lnR>
                    <a:lnT>
                      <a:noFill/>
                    </a:lnT>
                    <a:lnB>
                      <a:noFill/>
                    </a:lnB>
                    <a:noFill/>
                  </a:tcPr>
                </a:tc>
                <a:tc>
                  <a:txBody>
                    <a:bodyPr/>
                    <a:lstStyle/>
                    <a:p>
                      <a:pPr algn="ctr" rtl="0" fontAlgn="ctr"/>
                      <a:r>
                        <a:rPr lang="en-US" sz="1400" b="1" i="0" u="none" strike="noStrike" dirty="0">
                          <a:solidFill>
                            <a:srgbClr val="000000"/>
                          </a:solidFill>
                          <a:effectLst/>
                          <a:latin typeface="Calibri" panose="020F0502020204030204" pitchFamily="34" charset="0"/>
                        </a:rPr>
                        <a:t>1813.15±113.88</a:t>
                      </a:r>
                    </a:p>
                  </a:txBody>
                  <a:tcPr marL="9525" marR="9525" marT="9525" marB="0" anchor="ctr">
                    <a:lnL>
                      <a:noFill/>
                    </a:lnL>
                    <a:lnR w="12700" cap="flat" cmpd="sng" algn="ctr">
                      <a:solidFill>
                        <a:schemeClr val="tx1"/>
                      </a:solidFill>
                      <a:prstDash val="solid"/>
                      <a:round/>
                      <a:headEnd type="none" w="med" len="med"/>
                      <a:tailEnd type="none" w="med" len="med"/>
                    </a:lnR>
                    <a:lnT>
                      <a:noFill/>
                    </a:lnT>
                    <a:lnB>
                      <a:noFill/>
                    </a:lnB>
                    <a:noFill/>
                  </a:tcPr>
                </a:tc>
                <a:extLst>
                  <a:ext uri="{0D108BD9-81ED-4DB2-BD59-A6C34878D82A}">
                    <a16:rowId xmlns:a16="http://schemas.microsoft.com/office/drawing/2014/main" val="1073712281"/>
                  </a:ext>
                </a:extLst>
              </a:tr>
              <a:tr h="420668">
                <a:tc>
                  <a:txBody>
                    <a:bodyPr/>
                    <a:lstStyle/>
                    <a:p>
                      <a:pPr algn="ctr" rtl="0" fontAlgn="ctr"/>
                      <a:r>
                        <a:rPr lang="en-US" sz="1400" b="1" i="0" u="none" strike="noStrike" dirty="0">
                          <a:solidFill>
                            <a:srgbClr val="000000"/>
                          </a:solidFill>
                          <a:effectLst/>
                          <a:latin typeface="Calibri" panose="020F0502020204030204" pitchFamily="34" charset="0"/>
                        </a:rPr>
                        <a:t>Elongation @break (%)</a:t>
                      </a:r>
                    </a:p>
                  </a:txBody>
                  <a:tcPr marL="9525" marR="9525" marT="9525" marB="0" anchor="ctr">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tc>
                  <a:txBody>
                    <a:bodyPr/>
                    <a:lstStyle/>
                    <a:p>
                      <a:pPr algn="ctr" rtl="0" fontAlgn="ctr"/>
                      <a:r>
                        <a:rPr lang="en-US" sz="1400" b="1" i="0" u="none" strike="noStrike" dirty="0">
                          <a:solidFill>
                            <a:srgbClr val="000000"/>
                          </a:solidFill>
                          <a:effectLst/>
                          <a:latin typeface="Calibri" panose="020F0502020204030204" pitchFamily="34" charset="0"/>
                        </a:rPr>
                        <a:t>6.4±0.63</a:t>
                      </a:r>
                    </a:p>
                  </a:txBody>
                  <a:tcPr marL="9525" marR="9525" marT="9525" marB="0" anchor="ctr">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93339280"/>
                  </a:ext>
                </a:extLst>
              </a:tr>
            </a:tbl>
          </a:graphicData>
        </a:graphic>
      </p:graphicFrame>
      <p:sp>
        <p:nvSpPr>
          <p:cNvPr id="53" name="TextBox 52">
            <a:extLst>
              <a:ext uri="{FF2B5EF4-FFF2-40B4-BE49-F238E27FC236}">
                <a16:creationId xmlns:a16="http://schemas.microsoft.com/office/drawing/2014/main" id="{1D55E0D7-9A1B-6F39-19B8-04C2E4CE9D9A}"/>
              </a:ext>
            </a:extLst>
          </p:cNvPr>
          <p:cNvSpPr txBox="1"/>
          <p:nvPr/>
        </p:nvSpPr>
        <p:spPr>
          <a:xfrm>
            <a:off x="1079247" y="10533741"/>
            <a:ext cx="9370514"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Figure1. Electrochemical reactions in Anion exchange membrane alkaline electrolyzer (left) and  fuel cell (right)</a:t>
            </a:r>
            <a:endParaRPr lang="en-US" sz="2000" dirty="0">
              <a:latin typeface="Times New Roman" panose="02020603050405020304" pitchFamily="18" charset="0"/>
              <a:cs typeface="Times New Roman" panose="02020603050405020304" pitchFamily="18" charset="0"/>
            </a:endParaRPr>
          </a:p>
        </p:txBody>
      </p:sp>
      <p:sp>
        <p:nvSpPr>
          <p:cNvPr id="54" name="TextBox 53">
            <a:extLst>
              <a:ext uri="{FF2B5EF4-FFF2-40B4-BE49-F238E27FC236}">
                <a16:creationId xmlns:a16="http://schemas.microsoft.com/office/drawing/2014/main" id="{02BC2874-98F1-6216-7B04-091DAF090F1C}"/>
              </a:ext>
            </a:extLst>
          </p:cNvPr>
          <p:cNvSpPr txBox="1"/>
          <p:nvPr/>
        </p:nvSpPr>
        <p:spPr>
          <a:xfrm>
            <a:off x="2061934" y="19305029"/>
            <a:ext cx="1048877" cy="338554"/>
          </a:xfrm>
          <a:prstGeom prst="rect">
            <a:avLst/>
          </a:prstGeom>
          <a:noFill/>
        </p:spPr>
        <p:txBody>
          <a:bodyPr wrap="none" rtlCol="0">
            <a:spAutoFit/>
          </a:bodyPr>
          <a:lstStyle/>
          <a:p>
            <a:r>
              <a:rPr lang="en-US" sz="1600" dirty="0"/>
              <a:t>TFSA, TFA</a:t>
            </a:r>
          </a:p>
        </p:txBody>
      </p:sp>
      <p:sp>
        <p:nvSpPr>
          <p:cNvPr id="55" name="TextBox 54">
            <a:extLst>
              <a:ext uri="{FF2B5EF4-FFF2-40B4-BE49-F238E27FC236}">
                <a16:creationId xmlns:a16="http://schemas.microsoft.com/office/drawing/2014/main" id="{594274C2-4A36-05FA-5656-AE8DB702087C}"/>
              </a:ext>
            </a:extLst>
          </p:cNvPr>
          <p:cNvSpPr txBox="1"/>
          <p:nvPr/>
        </p:nvSpPr>
        <p:spPr>
          <a:xfrm>
            <a:off x="1271888" y="19596060"/>
            <a:ext cx="2635530" cy="830997"/>
          </a:xfrm>
          <a:prstGeom prst="rect">
            <a:avLst/>
          </a:prstGeom>
          <a:noFill/>
        </p:spPr>
        <p:txBody>
          <a:bodyPr wrap="none" rtlCol="0">
            <a:spAutoFit/>
          </a:bodyPr>
          <a:lstStyle/>
          <a:p>
            <a:pPr algn="ctr"/>
            <a:r>
              <a:rPr lang="en-US" sz="1600" dirty="0"/>
              <a:t>1) DCM, ice bath, 9 </a:t>
            </a:r>
            <a:r>
              <a:rPr lang="en-US" sz="1600" dirty="0" err="1"/>
              <a:t>hr</a:t>
            </a:r>
            <a:r>
              <a:rPr lang="en-US" sz="1600" dirty="0"/>
              <a:t>, RT</a:t>
            </a:r>
            <a:br>
              <a:rPr lang="en-US" sz="1600" dirty="0"/>
            </a:br>
            <a:r>
              <a:rPr lang="en-US" sz="1600" dirty="0"/>
              <a:t>2) K</a:t>
            </a:r>
            <a:r>
              <a:rPr lang="en-US" sz="1600" baseline="-25000" dirty="0"/>
              <a:t>2</a:t>
            </a:r>
            <a:r>
              <a:rPr lang="en-US" sz="1600" dirty="0"/>
              <a:t>CO</a:t>
            </a:r>
            <a:r>
              <a:rPr lang="en-US" sz="1600" baseline="-25000" dirty="0"/>
              <a:t>3</a:t>
            </a:r>
            <a:r>
              <a:rPr lang="en-US" sz="1600" dirty="0"/>
              <a:t> 1 M washing 12 </a:t>
            </a:r>
            <a:r>
              <a:rPr lang="en-US" sz="1600" dirty="0" err="1"/>
              <a:t>hr</a:t>
            </a:r>
            <a:endParaRPr lang="en-US" sz="1600" dirty="0"/>
          </a:p>
          <a:p>
            <a:pPr algn="ctr"/>
            <a:endParaRPr lang="en-US" sz="1600" dirty="0"/>
          </a:p>
        </p:txBody>
      </p:sp>
      <p:sp>
        <p:nvSpPr>
          <p:cNvPr id="56" name="TextBox 55">
            <a:extLst>
              <a:ext uri="{FF2B5EF4-FFF2-40B4-BE49-F238E27FC236}">
                <a16:creationId xmlns:a16="http://schemas.microsoft.com/office/drawing/2014/main" id="{D463FF84-1A51-FDE3-EC7D-D42EF6EB5FFE}"/>
              </a:ext>
            </a:extLst>
          </p:cNvPr>
          <p:cNvSpPr txBox="1"/>
          <p:nvPr/>
        </p:nvSpPr>
        <p:spPr>
          <a:xfrm>
            <a:off x="1800645" y="21756648"/>
            <a:ext cx="1571456" cy="338554"/>
          </a:xfrm>
          <a:prstGeom prst="rect">
            <a:avLst/>
          </a:prstGeom>
          <a:noFill/>
        </p:spPr>
        <p:txBody>
          <a:bodyPr wrap="none" rtlCol="0">
            <a:spAutoFit/>
          </a:bodyPr>
          <a:lstStyle/>
          <a:p>
            <a:r>
              <a:rPr lang="en-US" sz="1600" dirty="0"/>
              <a:t>24 </a:t>
            </a:r>
            <a:r>
              <a:rPr lang="en-US" sz="1600" dirty="0" err="1"/>
              <a:t>hr</a:t>
            </a:r>
            <a:r>
              <a:rPr lang="en-US" sz="1600" dirty="0"/>
              <a:t>, RT, K</a:t>
            </a:r>
            <a:r>
              <a:rPr lang="en-US" sz="1600" baseline="-25000" dirty="0"/>
              <a:t>2</a:t>
            </a:r>
            <a:r>
              <a:rPr lang="en-US" sz="1600" dirty="0"/>
              <a:t>CO</a:t>
            </a:r>
            <a:r>
              <a:rPr lang="en-US" sz="1600" baseline="-25000" dirty="0"/>
              <a:t>3</a:t>
            </a:r>
          </a:p>
        </p:txBody>
      </p:sp>
      <p:sp>
        <p:nvSpPr>
          <p:cNvPr id="57" name="TextBox 56">
            <a:extLst>
              <a:ext uri="{FF2B5EF4-FFF2-40B4-BE49-F238E27FC236}">
                <a16:creationId xmlns:a16="http://schemas.microsoft.com/office/drawing/2014/main" id="{2A918B9B-07D3-85E9-7A29-724FDBA19E12}"/>
              </a:ext>
            </a:extLst>
          </p:cNvPr>
          <p:cNvSpPr txBox="1"/>
          <p:nvPr/>
        </p:nvSpPr>
        <p:spPr>
          <a:xfrm>
            <a:off x="601885" y="22126275"/>
            <a:ext cx="4365811" cy="338554"/>
          </a:xfrm>
          <a:prstGeom prst="rect">
            <a:avLst/>
          </a:prstGeom>
          <a:noFill/>
        </p:spPr>
        <p:txBody>
          <a:bodyPr wrap="none" rtlCol="0">
            <a:spAutoFit/>
          </a:bodyPr>
          <a:lstStyle/>
          <a:p>
            <a:r>
              <a:rPr lang="en-US" sz="1600" dirty="0"/>
              <a:t>3) Washed Ethyl acetate (150ml), Water (150ml)</a:t>
            </a:r>
          </a:p>
        </p:txBody>
      </p:sp>
      <p:grpSp>
        <p:nvGrpSpPr>
          <p:cNvPr id="1053" name="Group 1052">
            <a:extLst>
              <a:ext uri="{FF2B5EF4-FFF2-40B4-BE49-F238E27FC236}">
                <a16:creationId xmlns:a16="http://schemas.microsoft.com/office/drawing/2014/main" id="{97F79B54-DEC0-3A01-6D71-C8230B8C5FCE}"/>
              </a:ext>
            </a:extLst>
          </p:cNvPr>
          <p:cNvGrpSpPr/>
          <p:nvPr/>
        </p:nvGrpSpPr>
        <p:grpSpPr>
          <a:xfrm>
            <a:off x="5161493" y="18982268"/>
            <a:ext cx="2268698" cy="2895796"/>
            <a:chOff x="5161493" y="21667413"/>
            <a:chExt cx="2268698" cy="2895796"/>
          </a:xfrm>
        </p:grpSpPr>
        <p:pic>
          <p:nvPicPr>
            <p:cNvPr id="11" name="Picture 10" descr="A glass container with a pipette and a glass tube with a pipette and a glass tube with a pipette and a glass tube with a pipette and a glass tube with a blue cap&#10;&#10;AI-generated content may be incorrect.">
              <a:extLst>
                <a:ext uri="{FF2B5EF4-FFF2-40B4-BE49-F238E27FC236}">
                  <a16:creationId xmlns:a16="http://schemas.microsoft.com/office/drawing/2014/main" id="{9AA242A5-7770-A1CC-09DA-ABB717351FC3}"/>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336812" y="21667413"/>
              <a:ext cx="1918061" cy="2557415"/>
            </a:xfrm>
            <a:prstGeom prst="rect">
              <a:avLst/>
            </a:prstGeom>
          </p:spPr>
        </p:pic>
        <p:sp>
          <p:nvSpPr>
            <p:cNvPr id="58" name="TextBox 57">
              <a:extLst>
                <a:ext uri="{FF2B5EF4-FFF2-40B4-BE49-F238E27FC236}">
                  <a16:creationId xmlns:a16="http://schemas.microsoft.com/office/drawing/2014/main" id="{B2565A6D-951D-D48B-46CD-21AA93476850}"/>
                </a:ext>
              </a:extLst>
            </p:cNvPr>
            <p:cNvSpPr txBox="1"/>
            <p:nvPr/>
          </p:nvSpPr>
          <p:spPr>
            <a:xfrm>
              <a:off x="5161493" y="24193877"/>
              <a:ext cx="2268698" cy="369332"/>
            </a:xfrm>
            <a:prstGeom prst="rect">
              <a:avLst/>
            </a:prstGeom>
            <a:noFill/>
            <a:ln w="38100">
              <a:noFill/>
            </a:ln>
          </p:spPr>
          <p:txBody>
            <a:bodyPr wrap="none" rtlCol="0">
              <a:spAutoFit/>
            </a:bodyPr>
            <a:lstStyle/>
            <a:p>
              <a:r>
                <a:rPr lang="en-US" sz="1800" b="1" dirty="0">
                  <a:solidFill>
                    <a:srgbClr val="FF0000"/>
                  </a:solidFill>
                </a:rPr>
                <a:t>Step 1 polymerization</a:t>
              </a:r>
              <a:endParaRPr lang="en-US" sz="1800" b="1" baseline="30000" dirty="0">
                <a:solidFill>
                  <a:srgbClr val="FF0000"/>
                </a:solidFill>
              </a:endParaRPr>
            </a:p>
          </p:txBody>
        </p:sp>
      </p:grpSp>
      <p:grpSp>
        <p:nvGrpSpPr>
          <p:cNvPr id="1052" name="Group 1051">
            <a:extLst>
              <a:ext uri="{FF2B5EF4-FFF2-40B4-BE49-F238E27FC236}">
                <a16:creationId xmlns:a16="http://schemas.microsoft.com/office/drawing/2014/main" id="{6F4E0598-40AB-324A-2C04-9EB15573CE23}"/>
              </a:ext>
            </a:extLst>
          </p:cNvPr>
          <p:cNvGrpSpPr/>
          <p:nvPr/>
        </p:nvGrpSpPr>
        <p:grpSpPr>
          <a:xfrm>
            <a:off x="8096733" y="19038820"/>
            <a:ext cx="2327881" cy="2856517"/>
            <a:chOff x="8096733" y="21723965"/>
            <a:chExt cx="2327881" cy="2856517"/>
          </a:xfrm>
        </p:grpSpPr>
        <p:pic>
          <p:nvPicPr>
            <p:cNvPr id="8" name="Picture 7" descr="A small bottle with brown grains&#10;&#10;AI-generated content may be incorrect.">
              <a:extLst>
                <a:ext uri="{FF2B5EF4-FFF2-40B4-BE49-F238E27FC236}">
                  <a16:creationId xmlns:a16="http://schemas.microsoft.com/office/drawing/2014/main" id="{4C661357-9E85-16BF-FB21-4DB062327572}"/>
                </a:ext>
              </a:extLst>
            </p:cNvPr>
            <p:cNvPicPr>
              <a:picLocks noChangeAspect="1"/>
            </p:cNvPicPr>
            <p:nvPr/>
          </p:nvPicPr>
          <p:blipFill>
            <a:blip r:embed="rId14" cstate="print">
              <a:extLst>
                <a:ext uri="{28A0092B-C50C-407E-A947-70E740481C1C}">
                  <a14:useLocalDpi xmlns:a14="http://schemas.microsoft.com/office/drawing/2010/main" val="0"/>
                </a:ext>
              </a:extLst>
            </a:blip>
            <a:srcRect l="40663" t="21075" r="31735" b="39141"/>
            <a:stretch/>
          </p:blipFill>
          <p:spPr>
            <a:xfrm>
              <a:off x="8505251" y="21723965"/>
              <a:ext cx="1308215" cy="2512778"/>
            </a:xfrm>
            <a:prstGeom prst="rect">
              <a:avLst/>
            </a:prstGeom>
          </p:spPr>
        </p:pic>
        <p:sp>
          <p:nvSpPr>
            <p:cNvPr id="59" name="TextBox 58">
              <a:extLst>
                <a:ext uri="{FF2B5EF4-FFF2-40B4-BE49-F238E27FC236}">
                  <a16:creationId xmlns:a16="http://schemas.microsoft.com/office/drawing/2014/main" id="{C883B256-7DEB-4400-6F6F-82287A112956}"/>
                </a:ext>
              </a:extLst>
            </p:cNvPr>
            <p:cNvSpPr txBox="1"/>
            <p:nvPr/>
          </p:nvSpPr>
          <p:spPr>
            <a:xfrm>
              <a:off x="8096733" y="24211150"/>
              <a:ext cx="2327881" cy="369332"/>
            </a:xfrm>
            <a:prstGeom prst="rect">
              <a:avLst/>
            </a:prstGeom>
            <a:noFill/>
            <a:ln w="38100">
              <a:noFill/>
            </a:ln>
          </p:spPr>
          <p:txBody>
            <a:bodyPr wrap="none" rtlCol="0">
              <a:spAutoFit/>
            </a:bodyPr>
            <a:lstStyle/>
            <a:p>
              <a:r>
                <a:rPr lang="en-US" sz="1800" b="1" dirty="0">
                  <a:solidFill>
                    <a:srgbClr val="FF0000"/>
                  </a:solidFill>
                </a:rPr>
                <a:t>Step2 : Quaternization</a:t>
              </a:r>
              <a:endParaRPr lang="en-US" sz="1800" b="1" baseline="30000" dirty="0">
                <a:solidFill>
                  <a:srgbClr val="FF0000"/>
                </a:solidFill>
              </a:endParaRPr>
            </a:p>
          </p:txBody>
        </p:sp>
      </p:grpSp>
      <p:grpSp>
        <p:nvGrpSpPr>
          <p:cNvPr id="1051" name="Group 1050">
            <a:extLst>
              <a:ext uri="{FF2B5EF4-FFF2-40B4-BE49-F238E27FC236}">
                <a16:creationId xmlns:a16="http://schemas.microsoft.com/office/drawing/2014/main" id="{9ED758CB-614F-3292-1AD2-6244C179854A}"/>
              </a:ext>
            </a:extLst>
          </p:cNvPr>
          <p:cNvGrpSpPr/>
          <p:nvPr/>
        </p:nvGrpSpPr>
        <p:grpSpPr>
          <a:xfrm>
            <a:off x="5336812" y="21848505"/>
            <a:ext cx="5051105" cy="3100446"/>
            <a:chOff x="5336812" y="24533650"/>
            <a:chExt cx="5051105" cy="3100446"/>
          </a:xfrm>
        </p:grpSpPr>
        <p:sp>
          <p:nvSpPr>
            <p:cNvPr id="60" name="TextBox 59">
              <a:extLst>
                <a:ext uri="{FF2B5EF4-FFF2-40B4-BE49-F238E27FC236}">
                  <a16:creationId xmlns:a16="http://schemas.microsoft.com/office/drawing/2014/main" id="{02CA9A83-FCBC-584E-A5F2-1F9AE594A1CA}"/>
                </a:ext>
              </a:extLst>
            </p:cNvPr>
            <p:cNvSpPr txBox="1"/>
            <p:nvPr/>
          </p:nvSpPr>
          <p:spPr>
            <a:xfrm>
              <a:off x="7929808" y="26987765"/>
              <a:ext cx="2458109" cy="646331"/>
            </a:xfrm>
            <a:prstGeom prst="rect">
              <a:avLst/>
            </a:prstGeom>
            <a:noFill/>
            <a:ln w="38100">
              <a:noFill/>
            </a:ln>
          </p:spPr>
          <p:txBody>
            <a:bodyPr wrap="none" rtlCol="0">
              <a:spAutoFit/>
            </a:bodyPr>
            <a:lstStyle/>
            <a:p>
              <a:pPr algn="ctr"/>
              <a:r>
                <a:rPr lang="en-US" sz="1800" b="1" dirty="0">
                  <a:solidFill>
                    <a:srgbClr val="FF0000"/>
                  </a:solidFill>
                </a:rPr>
                <a:t>Step3 : polymer/DMSO </a:t>
              </a:r>
            </a:p>
            <a:p>
              <a:pPr algn="ctr"/>
              <a:r>
                <a:rPr lang="en-US" sz="1800" b="1" dirty="0">
                  <a:solidFill>
                    <a:srgbClr val="FF0000"/>
                  </a:solidFill>
                </a:rPr>
                <a:t>(4.5% w/w)</a:t>
              </a:r>
              <a:endParaRPr lang="en-US" sz="1800" b="1" baseline="30000" dirty="0">
                <a:solidFill>
                  <a:srgbClr val="FF0000"/>
                </a:solidFill>
              </a:endParaRPr>
            </a:p>
          </p:txBody>
        </p:sp>
        <p:grpSp>
          <p:nvGrpSpPr>
            <p:cNvPr id="1048" name="Group 1047">
              <a:extLst>
                <a:ext uri="{FF2B5EF4-FFF2-40B4-BE49-F238E27FC236}">
                  <a16:creationId xmlns:a16="http://schemas.microsoft.com/office/drawing/2014/main" id="{065CBE5B-8A97-EFA6-F133-9FB2F63BF64E}"/>
                </a:ext>
              </a:extLst>
            </p:cNvPr>
            <p:cNvGrpSpPr/>
            <p:nvPr/>
          </p:nvGrpSpPr>
          <p:grpSpPr>
            <a:xfrm>
              <a:off x="5336812" y="24533650"/>
              <a:ext cx="4490410" cy="3100446"/>
              <a:chOff x="5336812" y="24533650"/>
              <a:chExt cx="4490410" cy="3100446"/>
            </a:xfrm>
          </p:grpSpPr>
          <p:pic>
            <p:nvPicPr>
              <p:cNvPr id="15" name="Picture 14" descr="A small bottle with brown liquid&#10;&#10;AI-generated content may be incorrect.">
                <a:extLst>
                  <a:ext uri="{FF2B5EF4-FFF2-40B4-BE49-F238E27FC236}">
                    <a16:creationId xmlns:a16="http://schemas.microsoft.com/office/drawing/2014/main" id="{E4111411-338C-E9C2-7199-A9F19D40C2CA}"/>
                  </a:ext>
                </a:extLst>
              </p:cNvPr>
              <p:cNvPicPr>
                <a:picLocks noChangeAspect="1"/>
              </p:cNvPicPr>
              <p:nvPr/>
            </p:nvPicPr>
            <p:blipFill>
              <a:blip r:embed="rId15" cstate="print">
                <a:extLst>
                  <a:ext uri="{28A0092B-C50C-407E-A947-70E740481C1C}">
                    <a14:useLocalDpi xmlns:a14="http://schemas.microsoft.com/office/drawing/2010/main" val="0"/>
                  </a:ext>
                </a:extLst>
              </a:blip>
              <a:srcRect l="22838" t="5608" r="29022" b="23679"/>
              <a:stretch/>
            </p:blipFill>
            <p:spPr>
              <a:xfrm>
                <a:off x="8519007" y="24533650"/>
                <a:ext cx="1308215" cy="2562177"/>
              </a:xfrm>
              <a:prstGeom prst="rect">
                <a:avLst/>
              </a:prstGeom>
            </p:spPr>
          </p:pic>
          <p:pic>
            <p:nvPicPr>
              <p:cNvPr id="48" name="Picture 47">
                <a:extLst>
                  <a:ext uri="{FF2B5EF4-FFF2-40B4-BE49-F238E27FC236}">
                    <a16:creationId xmlns:a16="http://schemas.microsoft.com/office/drawing/2014/main" id="{8684932E-4D02-10E4-02AD-CE107D923DC4}"/>
                  </a:ext>
                </a:extLst>
              </p:cNvPr>
              <p:cNvPicPr>
                <a:picLocks noChangeAspect="1"/>
              </p:cNvPicPr>
              <p:nvPr/>
            </p:nvPicPr>
            <p:blipFill>
              <a:blip r:embed="rId16"/>
              <a:srcRect l="15279" r="17393"/>
              <a:stretch/>
            </p:blipFill>
            <p:spPr>
              <a:xfrm>
                <a:off x="5336812" y="25042279"/>
                <a:ext cx="1918061" cy="1844030"/>
              </a:xfrm>
              <a:prstGeom prst="rect">
                <a:avLst/>
              </a:prstGeom>
            </p:spPr>
          </p:pic>
          <p:sp>
            <p:nvSpPr>
              <p:cNvPr id="1046" name="TextBox 1045">
                <a:extLst>
                  <a:ext uri="{FF2B5EF4-FFF2-40B4-BE49-F238E27FC236}">
                    <a16:creationId xmlns:a16="http://schemas.microsoft.com/office/drawing/2014/main" id="{5FACAE02-ECCB-BAF4-AB74-DB72EA2E9A91}"/>
                  </a:ext>
                </a:extLst>
              </p:cNvPr>
              <p:cNvSpPr txBox="1"/>
              <p:nvPr/>
            </p:nvSpPr>
            <p:spPr>
              <a:xfrm>
                <a:off x="5389084" y="26987765"/>
                <a:ext cx="1980029" cy="646331"/>
              </a:xfrm>
              <a:prstGeom prst="rect">
                <a:avLst/>
              </a:prstGeom>
              <a:noFill/>
              <a:ln w="38100">
                <a:noFill/>
              </a:ln>
            </p:spPr>
            <p:txBody>
              <a:bodyPr wrap="none" rtlCol="0">
                <a:spAutoFit/>
              </a:bodyPr>
              <a:lstStyle/>
              <a:p>
                <a:pPr algn="ctr"/>
                <a:r>
                  <a:rPr lang="en-US" sz="1800" b="1" dirty="0">
                    <a:solidFill>
                      <a:srgbClr val="FF0000"/>
                    </a:solidFill>
                  </a:rPr>
                  <a:t>Step4 : Membrane</a:t>
                </a:r>
              </a:p>
              <a:p>
                <a:pPr algn="ctr"/>
                <a:r>
                  <a:rPr lang="en-US" sz="1800" b="1" dirty="0">
                    <a:solidFill>
                      <a:srgbClr val="FF0000"/>
                    </a:solidFill>
                  </a:rPr>
                  <a:t> (28 </a:t>
                </a:r>
                <a:r>
                  <a:rPr lang="el-GR" sz="1800" b="1" dirty="0">
                    <a:solidFill>
                      <a:srgbClr val="FF0000"/>
                    </a:solidFill>
                  </a:rPr>
                  <a:t>μ</a:t>
                </a:r>
                <a:r>
                  <a:rPr lang="en-US" sz="1800" b="1" dirty="0">
                    <a:solidFill>
                      <a:srgbClr val="FF0000"/>
                    </a:solidFill>
                  </a:rPr>
                  <a:t>m thickness) </a:t>
                </a:r>
                <a:endParaRPr lang="en-US" sz="1800" b="1" baseline="30000" dirty="0">
                  <a:solidFill>
                    <a:srgbClr val="FF0000"/>
                  </a:solidFill>
                </a:endParaRPr>
              </a:p>
            </p:txBody>
          </p:sp>
        </p:grpSp>
      </p:grpSp>
      <p:sp>
        <p:nvSpPr>
          <p:cNvPr id="1057" name="TextBox 1056">
            <a:extLst>
              <a:ext uri="{FF2B5EF4-FFF2-40B4-BE49-F238E27FC236}">
                <a16:creationId xmlns:a16="http://schemas.microsoft.com/office/drawing/2014/main" id="{912A8CAD-C3D7-B99C-8578-A42E95284C87}"/>
              </a:ext>
            </a:extLst>
          </p:cNvPr>
          <p:cNvSpPr txBox="1"/>
          <p:nvPr/>
        </p:nvSpPr>
        <p:spPr>
          <a:xfrm>
            <a:off x="11479179" y="12246645"/>
            <a:ext cx="4450193" cy="338554"/>
          </a:xfrm>
          <a:prstGeom prst="rect">
            <a:avLst/>
          </a:prstGeom>
          <a:noFill/>
        </p:spPr>
        <p:txBody>
          <a:bodyPr wrap="none" rtlCol="0">
            <a:spAutoFit/>
          </a:bodyPr>
          <a:lstStyle/>
          <a:p>
            <a:r>
              <a:rPr lang="en-US" sz="1600" dirty="0">
                <a:latin typeface="Calibri" panose="020F0502020204030204" pitchFamily="34" charset="0"/>
                <a:cs typeface="Calibri" panose="020F0502020204030204" pitchFamily="34" charset="0"/>
              </a:rPr>
              <a:t>Figure2. </a:t>
            </a:r>
            <a:r>
              <a:rPr lang="en-US" sz="1600" baseline="30000" dirty="0">
                <a:latin typeface="Calibri" panose="020F0502020204030204" pitchFamily="34" charset="0"/>
                <a:cs typeface="Calibri" panose="020F0502020204030204" pitchFamily="34" charset="0"/>
              </a:rPr>
              <a:t>1</a:t>
            </a:r>
            <a:r>
              <a:rPr lang="en-US" sz="1600" dirty="0">
                <a:latin typeface="Calibri" panose="020F0502020204030204" pitchFamily="34" charset="0"/>
                <a:cs typeface="Calibri" panose="020F0502020204030204" pitchFamily="34" charset="0"/>
              </a:rPr>
              <a:t>H NMR spectra of PTp80Mp-Pyr80-5B1P</a:t>
            </a:r>
            <a:endParaRPr lang="en-US" sz="2000" dirty="0">
              <a:latin typeface="Times New Roman" panose="02020603050405020304" pitchFamily="18" charset="0"/>
              <a:cs typeface="Times New Roman" panose="02020603050405020304" pitchFamily="18" charset="0"/>
            </a:endParaRPr>
          </a:p>
        </p:txBody>
      </p:sp>
      <p:sp>
        <p:nvSpPr>
          <p:cNvPr id="1059" name="TextBox 1058">
            <a:extLst>
              <a:ext uri="{FF2B5EF4-FFF2-40B4-BE49-F238E27FC236}">
                <a16:creationId xmlns:a16="http://schemas.microsoft.com/office/drawing/2014/main" id="{8A08D4C8-10A5-70F8-0B18-9653BB749CBF}"/>
              </a:ext>
            </a:extLst>
          </p:cNvPr>
          <p:cNvSpPr txBox="1"/>
          <p:nvPr/>
        </p:nvSpPr>
        <p:spPr>
          <a:xfrm>
            <a:off x="16467651" y="8130297"/>
            <a:ext cx="4785238" cy="584775"/>
          </a:xfrm>
          <a:prstGeom prst="rect">
            <a:avLst/>
          </a:prstGeom>
          <a:noFill/>
        </p:spPr>
        <p:txBody>
          <a:bodyPr wrap="square" rtlCol="0">
            <a:spAutoFit/>
          </a:bodyPr>
          <a:lstStyle/>
          <a:p>
            <a:pPr algn="ctr"/>
            <a:r>
              <a:rPr lang="en-US" sz="1600" dirty="0">
                <a:latin typeface="Calibri" panose="020F0502020204030204" pitchFamily="34" charset="0"/>
                <a:cs typeface="Calibri" panose="020F0502020204030204" pitchFamily="34" charset="0"/>
              </a:rPr>
              <a:t>Table1. Measured Hydroxide conductivity of PiperION and PTp80Mp-Pyr80-5B1P </a:t>
            </a:r>
            <a:endParaRPr lang="en-US" sz="2000" dirty="0">
              <a:latin typeface="Times New Roman" panose="02020603050405020304" pitchFamily="18" charset="0"/>
              <a:cs typeface="Times New Roman" panose="02020603050405020304" pitchFamily="18" charset="0"/>
            </a:endParaRPr>
          </a:p>
        </p:txBody>
      </p:sp>
      <p:sp>
        <p:nvSpPr>
          <p:cNvPr id="1060" name="TextBox 1059">
            <a:extLst>
              <a:ext uri="{FF2B5EF4-FFF2-40B4-BE49-F238E27FC236}">
                <a16:creationId xmlns:a16="http://schemas.microsoft.com/office/drawing/2014/main" id="{B9D2DC42-1A39-62D1-54BA-3C8F7A97D138}"/>
              </a:ext>
            </a:extLst>
          </p:cNvPr>
          <p:cNvSpPr txBox="1"/>
          <p:nvPr/>
        </p:nvSpPr>
        <p:spPr>
          <a:xfrm>
            <a:off x="16884431" y="9896831"/>
            <a:ext cx="3794885" cy="584775"/>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Table2. Measured Mechanical properties of</a:t>
            </a:r>
          </a:p>
          <a:p>
            <a:pPr algn="ctr"/>
            <a:r>
              <a:rPr lang="en-US" sz="1600" dirty="0">
                <a:latin typeface="Calibri" panose="020F0502020204030204" pitchFamily="34" charset="0"/>
                <a:cs typeface="Calibri" panose="020F0502020204030204" pitchFamily="34" charset="0"/>
              </a:rPr>
              <a:t> PTp80Mp-Pyr80-5B1P </a:t>
            </a:r>
            <a:endParaRPr lang="en-US" sz="2000" dirty="0">
              <a:latin typeface="Times New Roman" panose="02020603050405020304" pitchFamily="18" charset="0"/>
              <a:cs typeface="Times New Roman" panose="02020603050405020304" pitchFamily="18" charset="0"/>
            </a:endParaRPr>
          </a:p>
        </p:txBody>
      </p:sp>
      <p:sp>
        <p:nvSpPr>
          <p:cNvPr id="1063" name="TextBox 1062">
            <a:extLst>
              <a:ext uri="{FF2B5EF4-FFF2-40B4-BE49-F238E27FC236}">
                <a16:creationId xmlns:a16="http://schemas.microsoft.com/office/drawing/2014/main" id="{FB5885EC-601C-EFC7-AABD-2953EDB558C4}"/>
              </a:ext>
            </a:extLst>
          </p:cNvPr>
          <p:cNvSpPr txBox="1"/>
          <p:nvPr/>
        </p:nvSpPr>
        <p:spPr>
          <a:xfrm>
            <a:off x="11648536" y="20134622"/>
            <a:ext cx="8606395" cy="584775"/>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Figure3. Catalyst Coating Membrane using Pt/C-ionomer ink on both side</a:t>
            </a:r>
          </a:p>
          <a:p>
            <a:pPr algn="ctr"/>
            <a:r>
              <a:rPr lang="en-US" sz="1600" dirty="0">
                <a:latin typeface="Calibri" panose="020F0502020204030204" pitchFamily="34" charset="0"/>
                <a:cs typeface="Calibri" panose="020F0502020204030204" pitchFamily="34" charset="0"/>
              </a:rPr>
              <a:t>  of PTp80Mp-Pyr80-5B1P in hydroxide form (left) final AEM CCM before fuel cell test assembly (5cm</a:t>
            </a:r>
            <a:r>
              <a:rPr lang="en-US" sz="1600" baseline="30000" dirty="0">
                <a:latin typeface="Calibri" panose="020F0502020204030204" pitchFamily="34" charset="0"/>
                <a:cs typeface="Calibri" panose="020F0502020204030204" pitchFamily="34" charset="0"/>
              </a:rPr>
              <a:t>2</a:t>
            </a:r>
            <a:r>
              <a:rPr lang="en-US" sz="1600" dirty="0">
                <a:latin typeface="Calibri" panose="020F0502020204030204" pitchFamily="34" charset="0"/>
                <a:cs typeface="Calibri" panose="020F0502020204030204" pitchFamily="34" charset="0"/>
              </a:rPr>
              <a:t>)</a:t>
            </a:r>
            <a:endParaRPr lang="en-US" sz="2000" dirty="0">
              <a:latin typeface="Times New Roman" panose="02020603050405020304" pitchFamily="18" charset="0"/>
              <a:cs typeface="Times New Roman" panose="02020603050405020304" pitchFamily="18" charset="0"/>
            </a:endParaRPr>
          </a:p>
        </p:txBody>
      </p:sp>
      <p:sp>
        <p:nvSpPr>
          <p:cNvPr id="1066" name="TextBox 1065">
            <a:extLst>
              <a:ext uri="{FF2B5EF4-FFF2-40B4-BE49-F238E27FC236}">
                <a16:creationId xmlns:a16="http://schemas.microsoft.com/office/drawing/2014/main" id="{C3AA2455-3D8B-F323-E0EF-12405A87722C}"/>
              </a:ext>
            </a:extLst>
          </p:cNvPr>
          <p:cNvSpPr txBox="1"/>
          <p:nvPr/>
        </p:nvSpPr>
        <p:spPr>
          <a:xfrm>
            <a:off x="11621269" y="26423408"/>
            <a:ext cx="8920712" cy="369332"/>
          </a:xfrm>
          <a:prstGeom prst="rect">
            <a:avLst/>
          </a:prstGeom>
          <a:noFill/>
        </p:spPr>
        <p:txBody>
          <a:bodyPr wrap="none" rtlCol="0">
            <a:spAutoFit/>
          </a:bodyPr>
          <a:lstStyle/>
          <a:p>
            <a:pPr algn="ctr"/>
            <a:r>
              <a:rPr lang="en-US" sz="1600" dirty="0">
                <a:latin typeface="Calibri" panose="020F0502020204030204" pitchFamily="34" charset="0"/>
                <a:cs typeface="Calibri" panose="020F0502020204030204" pitchFamily="34" charset="0"/>
              </a:rPr>
              <a:t>Figure4. Membrane Electrode assembly (left) and peak power density of </a:t>
            </a:r>
            <a:r>
              <a:rPr lang="en-US" sz="1800" kern="1200" dirty="0">
                <a:solidFill>
                  <a:srgbClr val="000000"/>
                </a:solidFill>
                <a:effectLst/>
                <a:latin typeface="Calibri" panose="020F0502020204030204" pitchFamily="34" charset="0"/>
                <a:ea typeface="+mn-ea"/>
                <a:cs typeface="Calibri" panose="020F0502020204030204" pitchFamily="34" charset="0"/>
              </a:rPr>
              <a:t>PTp80Mp-Pyr80-5B1P (right)</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7403812"/>
      </p:ext>
    </p:extLst>
  </p:cSld>
  <p:clrMapOvr>
    <a:masterClrMapping/>
  </p:clrMapOvr>
</p:sld>
</file>

<file path=ppt/theme/theme1.xml><?xml version="1.0" encoding="utf-8"?>
<a:theme xmlns:a="http://schemas.openxmlformats.org/drawingml/2006/main" name="A1 Templat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6301</TotalTime>
  <Words>1811</Words>
  <Application>Microsoft Office PowerPoint</Application>
  <PresentationFormat>Custom</PresentationFormat>
  <Paragraphs>66</Paragraphs>
  <Slides>1</Slides>
  <Notes>0</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1</vt:i4>
      </vt:variant>
    </vt:vector>
  </HeadingPairs>
  <TitlesOfParts>
    <vt:vector size="14" baseType="lpstr">
      <vt:lpstr>Aptos</vt:lpstr>
      <vt:lpstr>Arial</vt:lpstr>
      <vt:lpstr>B Nazanin</vt:lpstr>
      <vt:lpstr>Calibri</vt:lpstr>
      <vt:lpstr>Cambria Math</vt:lpstr>
      <vt:lpstr>CharisSIL</vt:lpstr>
      <vt:lpstr>CharisSIL-Italic</vt:lpstr>
      <vt:lpstr>TeX_CM_Maths_Symbols</vt:lpstr>
      <vt:lpstr>Times New Roman</vt:lpstr>
      <vt:lpstr>Trebuchet MS</vt:lpstr>
      <vt:lpstr>A1 Template</vt:lpstr>
      <vt:lpstr>Without Guides</vt:lpstr>
      <vt:lpstr>CS ChemDraw Drawing</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PowerPoint Presentation</dc:title>
  <dc:subject>Research poster presentation template</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GHAEDRAHMATI Hamed</cp:lastModifiedBy>
  <cp:revision>60</cp:revision>
  <dcterms:created xsi:type="dcterms:W3CDTF">2012-02-10T00:21:22Z</dcterms:created>
  <dcterms:modified xsi:type="dcterms:W3CDTF">2025-12-15T18:15:57Z</dcterms:modified>
  <cp:category>Research poster templates</cp:category>
</cp:coreProperties>
</file>